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259" r:id="rId4"/>
    <p:sldId id="271" r:id="rId5"/>
    <p:sldId id="273" r:id="rId6"/>
    <p:sldId id="278" r:id="rId7"/>
    <p:sldId id="279" r:id="rId8"/>
    <p:sldId id="281" r:id="rId9"/>
    <p:sldId id="261" r:id="rId10"/>
    <p:sldId id="262" r:id="rId11"/>
    <p:sldId id="265" r:id="rId12"/>
    <p:sldId id="264" r:id="rId13"/>
    <p:sldId id="263" r:id="rId14"/>
    <p:sldId id="266" r:id="rId15"/>
    <p:sldId id="274" r:id="rId16"/>
    <p:sldId id="270" r:id="rId17"/>
    <p:sldId id="280" r:id="rId18"/>
    <p:sldId id="284" r:id="rId19"/>
    <p:sldId id="260" r:id="rId20"/>
    <p:sldId id="267" r:id="rId21"/>
    <p:sldId id="257" r:id="rId22"/>
    <p:sldId id="276" r:id="rId23"/>
    <p:sldId id="277" r:id="rId24"/>
    <p:sldId id="268" r:id="rId25"/>
    <p:sldId id="283" r:id="rId26"/>
    <p:sldId id="287" r:id="rId27"/>
    <p:sldId id="282" r:id="rId28"/>
    <p:sldId id="285" r:id="rId29"/>
    <p:sldId id="269" r:id="rId3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700"/>
    <a:srgbClr val="A3DBFF"/>
    <a:srgbClr val="132F55"/>
    <a:srgbClr val="4CCBE7"/>
    <a:srgbClr val="005B95"/>
    <a:srgbClr val="005F9C"/>
    <a:srgbClr val="6DCF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75" autoAdjust="0"/>
  </p:normalViewPr>
  <p:slideViewPr>
    <p:cSldViewPr snapToGrid="0">
      <p:cViewPr>
        <p:scale>
          <a:sx n="79" d="100"/>
          <a:sy n="79" d="100"/>
        </p:scale>
        <p:origin x="821" y="48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8T16:37:05.812"/>
    </inkml:context>
    <inkml:brush xml:id="br0">
      <inkml:brushProperty name="width" value="0.035" units="cm"/>
      <inkml:brushProperty name="height" value="0.035" units="cm"/>
      <inkml:brushProperty name="color" value="#FFC114"/>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8T16:37:05.812"/>
    </inkml:context>
    <inkml:brush xml:id="br0">
      <inkml:brushProperty name="width" value="0.035" units="cm"/>
      <inkml:brushProperty name="height" value="0.035" units="cm"/>
      <inkml:brushProperty name="color" value="#FFC114"/>
    </inkml:brush>
  </inkml:definitions>
  <inkml:trace contextRef="#ctx0" brushRef="#br0">1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28T16:37:29.521"/>
    </inkml:context>
    <inkml:brush xml:id="br0">
      <inkml:brushProperty name="width" value="0.035" units="cm"/>
      <inkml:brushProperty name="height" value="0.035" units="cm"/>
      <inkml:brushProperty name="color" value="#FFC114"/>
    </inkml:brush>
  </inkml:definitions>
  <inkml:trace contextRef="#ctx0" brushRef="#br0">48 1 24301,'0'14083'0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3"/>
          </a:xfrm>
          <a:prstGeom prst="rect">
            <a:avLst/>
          </a:prstGeom>
        </p:spPr>
        <p:txBody>
          <a:bodyPr vert="horz" lIns="94198" tIns="47098" rIns="94198" bIns="47098" rtlCol="0"/>
          <a:lstStyle>
            <a:lvl1pPr algn="l">
              <a:defRPr sz="1200"/>
            </a:lvl1pPr>
          </a:lstStyle>
          <a:p>
            <a:endParaRPr lang="en-US"/>
          </a:p>
        </p:txBody>
      </p:sp>
      <p:sp>
        <p:nvSpPr>
          <p:cNvPr id="3" name="Date Placeholder 2"/>
          <p:cNvSpPr>
            <a:spLocks noGrp="1"/>
          </p:cNvSpPr>
          <p:nvPr>
            <p:ph type="dt" idx="1"/>
          </p:nvPr>
        </p:nvSpPr>
        <p:spPr>
          <a:xfrm>
            <a:off x="4023094" y="0"/>
            <a:ext cx="3077739" cy="471053"/>
          </a:xfrm>
          <a:prstGeom prst="rect">
            <a:avLst/>
          </a:prstGeom>
        </p:spPr>
        <p:txBody>
          <a:bodyPr vert="horz" lIns="94198" tIns="47098" rIns="94198" bIns="47098" rtlCol="0"/>
          <a:lstStyle>
            <a:lvl1pPr algn="r">
              <a:defRPr sz="1200"/>
            </a:lvl1pPr>
          </a:lstStyle>
          <a:p>
            <a:fld id="{51ACB98A-1196-4C26-BE5D-233DAFD1B3A2}" type="datetimeFigureOut">
              <a:rPr lang="en-US" smtClean="0"/>
              <a:t>4/28/2026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198" tIns="47098" rIns="94198" bIns="47098" rtlCol="0" anchor="ctr"/>
          <a:lstStyle/>
          <a:p>
            <a:endParaRPr lang="en-US"/>
          </a:p>
        </p:txBody>
      </p:sp>
      <p:sp>
        <p:nvSpPr>
          <p:cNvPr id="5" name="Notes Placeholder 4"/>
          <p:cNvSpPr>
            <a:spLocks noGrp="1"/>
          </p:cNvSpPr>
          <p:nvPr>
            <p:ph type="body" sz="quarter" idx="3"/>
          </p:nvPr>
        </p:nvSpPr>
        <p:spPr>
          <a:xfrm>
            <a:off x="710248" y="4518205"/>
            <a:ext cx="5681980" cy="3696712"/>
          </a:xfrm>
          <a:prstGeom prst="rect">
            <a:avLst/>
          </a:prstGeom>
        </p:spPr>
        <p:txBody>
          <a:bodyPr vert="horz" lIns="94198" tIns="47098" rIns="94198" bIns="470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4"/>
            <a:ext cx="3077739" cy="471052"/>
          </a:xfrm>
          <a:prstGeom prst="rect">
            <a:avLst/>
          </a:prstGeom>
        </p:spPr>
        <p:txBody>
          <a:bodyPr vert="horz" lIns="94198" tIns="47098" rIns="94198" bIns="47098" rtlCol="0" anchor="b"/>
          <a:lstStyle>
            <a:lvl1pPr algn="l">
              <a:defRPr sz="1200"/>
            </a:lvl1pPr>
          </a:lstStyle>
          <a:p>
            <a:endParaRPr lang="en-US"/>
          </a:p>
        </p:txBody>
      </p:sp>
      <p:sp>
        <p:nvSpPr>
          <p:cNvPr id="7" name="Slide Number Placeholder 6"/>
          <p:cNvSpPr>
            <a:spLocks noGrp="1"/>
          </p:cNvSpPr>
          <p:nvPr>
            <p:ph type="sldNum" sz="quarter" idx="5"/>
          </p:nvPr>
        </p:nvSpPr>
        <p:spPr>
          <a:xfrm>
            <a:off x="4023094" y="8917424"/>
            <a:ext cx="3077739" cy="471052"/>
          </a:xfrm>
          <a:prstGeom prst="rect">
            <a:avLst/>
          </a:prstGeom>
        </p:spPr>
        <p:txBody>
          <a:bodyPr vert="horz" lIns="94198" tIns="47098" rIns="94198" bIns="47098" rtlCol="0" anchor="b"/>
          <a:lstStyle>
            <a:lvl1pPr algn="r">
              <a:defRPr sz="1200"/>
            </a:lvl1pPr>
          </a:lstStyle>
          <a:p>
            <a:fld id="{DE9A854C-FD27-4CBE-BA72-DDD284F986A9}" type="slidenum">
              <a:rPr lang="en-US" smtClean="0"/>
              <a:t>‹#›</a:t>
            </a:fld>
            <a:endParaRPr lang="en-US"/>
          </a:p>
        </p:txBody>
      </p:sp>
    </p:spTree>
    <p:extLst>
      <p:ext uri="{BB962C8B-B14F-4D97-AF65-F5344CB8AC3E}">
        <p14:creationId xmlns:p14="http://schemas.microsoft.com/office/powerpoint/2010/main" val="62678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854C-FD27-4CBE-BA72-DDD284F986A9}" type="slidenum">
              <a:rPr lang="en-US" smtClean="0"/>
              <a:t>1</a:t>
            </a:fld>
            <a:endParaRPr lang="en-US"/>
          </a:p>
        </p:txBody>
      </p:sp>
    </p:spTree>
    <p:extLst>
      <p:ext uri="{BB962C8B-B14F-4D97-AF65-F5344CB8AC3E}">
        <p14:creationId xmlns:p14="http://schemas.microsoft.com/office/powerpoint/2010/main" val="3698705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854C-FD27-4CBE-BA72-DDD284F986A9}" type="slidenum">
              <a:rPr lang="en-US" smtClean="0"/>
              <a:t>12</a:t>
            </a:fld>
            <a:endParaRPr lang="en-US"/>
          </a:p>
        </p:txBody>
      </p:sp>
    </p:spTree>
    <p:extLst>
      <p:ext uri="{BB962C8B-B14F-4D97-AF65-F5344CB8AC3E}">
        <p14:creationId xmlns:p14="http://schemas.microsoft.com/office/powerpoint/2010/main" val="1306198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854C-FD27-4CBE-BA72-DDD284F986A9}" type="slidenum">
              <a:rPr lang="en-US" smtClean="0"/>
              <a:t>13</a:t>
            </a:fld>
            <a:endParaRPr lang="en-US"/>
          </a:p>
        </p:txBody>
      </p:sp>
    </p:spTree>
    <p:extLst>
      <p:ext uri="{BB962C8B-B14F-4D97-AF65-F5344CB8AC3E}">
        <p14:creationId xmlns:p14="http://schemas.microsoft.com/office/powerpoint/2010/main" val="256833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854C-FD27-4CBE-BA72-DDD284F986A9}" type="slidenum">
              <a:rPr lang="en-US" smtClean="0"/>
              <a:t>14</a:t>
            </a:fld>
            <a:endParaRPr lang="en-US"/>
          </a:p>
        </p:txBody>
      </p:sp>
    </p:spTree>
    <p:extLst>
      <p:ext uri="{BB962C8B-B14F-4D97-AF65-F5344CB8AC3E}">
        <p14:creationId xmlns:p14="http://schemas.microsoft.com/office/powerpoint/2010/main" val="4108041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854C-FD27-4CBE-BA72-DDD284F986A9}" type="slidenum">
              <a:rPr lang="en-US" smtClean="0"/>
              <a:t>15</a:t>
            </a:fld>
            <a:endParaRPr lang="en-US"/>
          </a:p>
        </p:txBody>
      </p:sp>
    </p:spTree>
    <p:extLst>
      <p:ext uri="{BB962C8B-B14F-4D97-AF65-F5344CB8AC3E}">
        <p14:creationId xmlns:p14="http://schemas.microsoft.com/office/powerpoint/2010/main" val="244454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854C-FD27-4CBE-BA72-DDD284F986A9}" type="slidenum">
              <a:rPr lang="en-US" smtClean="0"/>
              <a:t>16</a:t>
            </a:fld>
            <a:endParaRPr lang="en-US"/>
          </a:p>
        </p:txBody>
      </p:sp>
    </p:spTree>
    <p:extLst>
      <p:ext uri="{BB962C8B-B14F-4D97-AF65-F5344CB8AC3E}">
        <p14:creationId xmlns:p14="http://schemas.microsoft.com/office/powerpoint/2010/main" val="3740591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854C-FD27-4CBE-BA72-DDD284F986A9}" type="slidenum">
              <a:rPr lang="en-US" smtClean="0"/>
              <a:t>19</a:t>
            </a:fld>
            <a:endParaRPr lang="en-US"/>
          </a:p>
        </p:txBody>
      </p:sp>
    </p:spTree>
    <p:extLst>
      <p:ext uri="{BB962C8B-B14F-4D97-AF65-F5344CB8AC3E}">
        <p14:creationId xmlns:p14="http://schemas.microsoft.com/office/powerpoint/2010/main" val="936183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854C-FD27-4CBE-BA72-DDD284F986A9}" type="slidenum">
              <a:rPr lang="en-US" smtClean="0"/>
              <a:t>20</a:t>
            </a:fld>
            <a:endParaRPr lang="en-US"/>
          </a:p>
        </p:txBody>
      </p:sp>
    </p:spTree>
    <p:extLst>
      <p:ext uri="{BB962C8B-B14F-4D97-AF65-F5344CB8AC3E}">
        <p14:creationId xmlns:p14="http://schemas.microsoft.com/office/powerpoint/2010/main" val="3205438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854C-FD27-4CBE-BA72-DDD284F986A9}" type="slidenum">
              <a:rPr lang="en-US" smtClean="0"/>
              <a:t>21</a:t>
            </a:fld>
            <a:endParaRPr lang="en-US"/>
          </a:p>
        </p:txBody>
      </p:sp>
    </p:spTree>
    <p:extLst>
      <p:ext uri="{BB962C8B-B14F-4D97-AF65-F5344CB8AC3E}">
        <p14:creationId xmlns:p14="http://schemas.microsoft.com/office/powerpoint/2010/main" val="3884334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854C-FD27-4CBE-BA72-DDD284F986A9}" type="slidenum">
              <a:rPr lang="en-US" smtClean="0"/>
              <a:t>22</a:t>
            </a:fld>
            <a:endParaRPr lang="en-US"/>
          </a:p>
        </p:txBody>
      </p:sp>
    </p:spTree>
    <p:extLst>
      <p:ext uri="{BB962C8B-B14F-4D97-AF65-F5344CB8AC3E}">
        <p14:creationId xmlns:p14="http://schemas.microsoft.com/office/powerpoint/2010/main" val="4038343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854C-FD27-4CBE-BA72-DDD284F986A9}" type="slidenum">
              <a:rPr lang="en-US" smtClean="0"/>
              <a:t>23</a:t>
            </a:fld>
            <a:endParaRPr lang="en-US"/>
          </a:p>
        </p:txBody>
      </p:sp>
    </p:spTree>
    <p:extLst>
      <p:ext uri="{BB962C8B-B14F-4D97-AF65-F5344CB8AC3E}">
        <p14:creationId xmlns:p14="http://schemas.microsoft.com/office/powerpoint/2010/main" val="3405618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854C-FD27-4CBE-BA72-DDD284F986A9}" type="slidenum">
              <a:rPr lang="en-US" smtClean="0"/>
              <a:t>2</a:t>
            </a:fld>
            <a:endParaRPr lang="en-US"/>
          </a:p>
        </p:txBody>
      </p:sp>
    </p:spTree>
    <p:extLst>
      <p:ext uri="{BB962C8B-B14F-4D97-AF65-F5344CB8AC3E}">
        <p14:creationId xmlns:p14="http://schemas.microsoft.com/office/powerpoint/2010/main" val="2682332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854C-FD27-4CBE-BA72-DDD284F986A9}" type="slidenum">
              <a:rPr lang="en-US" smtClean="0"/>
              <a:t>24</a:t>
            </a:fld>
            <a:endParaRPr lang="en-US"/>
          </a:p>
        </p:txBody>
      </p:sp>
    </p:spTree>
    <p:extLst>
      <p:ext uri="{BB962C8B-B14F-4D97-AF65-F5344CB8AC3E}">
        <p14:creationId xmlns:p14="http://schemas.microsoft.com/office/powerpoint/2010/main" val="2432561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854C-FD27-4CBE-BA72-DDD284F986A9}" type="slidenum">
              <a:rPr lang="en-US" smtClean="0"/>
              <a:t>29</a:t>
            </a:fld>
            <a:endParaRPr lang="en-US"/>
          </a:p>
        </p:txBody>
      </p:sp>
    </p:spTree>
    <p:extLst>
      <p:ext uri="{BB962C8B-B14F-4D97-AF65-F5344CB8AC3E}">
        <p14:creationId xmlns:p14="http://schemas.microsoft.com/office/powerpoint/2010/main" val="2129570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589M adults as of 2024</a:t>
            </a:r>
          </a:p>
        </p:txBody>
      </p:sp>
      <p:sp>
        <p:nvSpPr>
          <p:cNvPr id="4" name="Slide Number Placeholder 3"/>
          <p:cNvSpPr>
            <a:spLocks noGrp="1"/>
          </p:cNvSpPr>
          <p:nvPr>
            <p:ph type="sldNum" sz="quarter" idx="5"/>
          </p:nvPr>
        </p:nvSpPr>
        <p:spPr/>
        <p:txBody>
          <a:bodyPr/>
          <a:lstStyle/>
          <a:p>
            <a:fld id="{DE9A854C-FD27-4CBE-BA72-DDD284F986A9}" type="slidenum">
              <a:rPr lang="en-US" smtClean="0"/>
              <a:t>3</a:t>
            </a:fld>
            <a:endParaRPr lang="en-US"/>
          </a:p>
        </p:txBody>
      </p:sp>
    </p:spTree>
    <p:extLst>
      <p:ext uri="{BB962C8B-B14F-4D97-AF65-F5344CB8AC3E}">
        <p14:creationId xmlns:p14="http://schemas.microsoft.com/office/powerpoint/2010/main" val="918189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854C-FD27-4CBE-BA72-DDD284F986A9}" type="slidenum">
              <a:rPr lang="en-US" smtClean="0"/>
              <a:t>4</a:t>
            </a:fld>
            <a:endParaRPr lang="en-US"/>
          </a:p>
        </p:txBody>
      </p:sp>
    </p:spTree>
    <p:extLst>
      <p:ext uri="{BB962C8B-B14F-4D97-AF65-F5344CB8AC3E}">
        <p14:creationId xmlns:p14="http://schemas.microsoft.com/office/powerpoint/2010/main" val="2755441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854C-FD27-4CBE-BA72-DDD284F986A9}" type="slidenum">
              <a:rPr lang="en-US" smtClean="0"/>
              <a:t>5</a:t>
            </a:fld>
            <a:endParaRPr lang="en-US"/>
          </a:p>
        </p:txBody>
      </p:sp>
    </p:spTree>
    <p:extLst>
      <p:ext uri="{BB962C8B-B14F-4D97-AF65-F5344CB8AC3E}">
        <p14:creationId xmlns:p14="http://schemas.microsoft.com/office/powerpoint/2010/main" val="4204546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854C-FD27-4CBE-BA72-DDD284F986A9}" type="slidenum">
              <a:rPr lang="en-US" smtClean="0"/>
              <a:t>6</a:t>
            </a:fld>
            <a:endParaRPr lang="en-US"/>
          </a:p>
        </p:txBody>
      </p:sp>
    </p:spTree>
    <p:extLst>
      <p:ext uri="{BB962C8B-B14F-4D97-AF65-F5344CB8AC3E}">
        <p14:creationId xmlns:p14="http://schemas.microsoft.com/office/powerpoint/2010/main" val="334654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854C-FD27-4CBE-BA72-DDD284F986A9}" type="slidenum">
              <a:rPr lang="en-US" smtClean="0"/>
              <a:t>9</a:t>
            </a:fld>
            <a:endParaRPr lang="en-US"/>
          </a:p>
        </p:txBody>
      </p:sp>
    </p:spTree>
    <p:extLst>
      <p:ext uri="{BB962C8B-B14F-4D97-AF65-F5344CB8AC3E}">
        <p14:creationId xmlns:p14="http://schemas.microsoft.com/office/powerpoint/2010/main" val="2656598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854C-FD27-4CBE-BA72-DDD284F986A9}" type="slidenum">
              <a:rPr lang="en-US" smtClean="0"/>
              <a:t>10</a:t>
            </a:fld>
            <a:endParaRPr lang="en-US"/>
          </a:p>
        </p:txBody>
      </p:sp>
    </p:spTree>
    <p:extLst>
      <p:ext uri="{BB962C8B-B14F-4D97-AF65-F5344CB8AC3E}">
        <p14:creationId xmlns:p14="http://schemas.microsoft.com/office/powerpoint/2010/main" val="2830139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9A854C-FD27-4CBE-BA72-DDD284F986A9}" type="slidenum">
              <a:rPr lang="en-US" smtClean="0"/>
              <a:t>11</a:t>
            </a:fld>
            <a:endParaRPr lang="en-US"/>
          </a:p>
        </p:txBody>
      </p:sp>
    </p:spTree>
    <p:extLst>
      <p:ext uri="{BB962C8B-B14F-4D97-AF65-F5344CB8AC3E}">
        <p14:creationId xmlns:p14="http://schemas.microsoft.com/office/powerpoint/2010/main" val="2354380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BD628-4F6A-CBD9-28A8-896E3CE3D7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77AC7C-16DE-8B1C-E445-116BE9044F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802F7E-424B-2CAD-E889-A5F6AA124CEB}"/>
              </a:ext>
            </a:extLst>
          </p:cNvPr>
          <p:cNvSpPr>
            <a:spLocks noGrp="1"/>
          </p:cNvSpPr>
          <p:nvPr>
            <p:ph type="dt" sz="half" idx="10"/>
          </p:nvPr>
        </p:nvSpPr>
        <p:spPr/>
        <p:txBody>
          <a:bodyPr/>
          <a:lstStyle/>
          <a:p>
            <a:fld id="{B165B84F-0B5E-4FD3-A744-1181F8ABDEED}" type="datetimeFigureOut">
              <a:rPr lang="en-US" smtClean="0"/>
              <a:t>4/28/2026</a:t>
            </a:fld>
            <a:endParaRPr lang="en-US"/>
          </a:p>
        </p:txBody>
      </p:sp>
      <p:sp>
        <p:nvSpPr>
          <p:cNvPr id="5" name="Footer Placeholder 4">
            <a:extLst>
              <a:ext uri="{FF2B5EF4-FFF2-40B4-BE49-F238E27FC236}">
                <a16:creationId xmlns:a16="http://schemas.microsoft.com/office/drawing/2014/main" id="{7D255832-3103-F44C-F492-DAEEF26BCE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DC6D66-AB06-C7DB-3D0F-E7AAB20E0B80}"/>
              </a:ext>
            </a:extLst>
          </p:cNvPr>
          <p:cNvSpPr>
            <a:spLocks noGrp="1"/>
          </p:cNvSpPr>
          <p:nvPr>
            <p:ph type="sldNum" sz="quarter" idx="12"/>
          </p:nvPr>
        </p:nvSpPr>
        <p:spPr/>
        <p:txBody>
          <a:bodyPr/>
          <a:lstStyle/>
          <a:p>
            <a:fld id="{7E65880E-C4A4-49D2-B18A-52F0079A53B0}" type="slidenum">
              <a:rPr lang="en-US" smtClean="0"/>
              <a:t>‹#›</a:t>
            </a:fld>
            <a:endParaRPr lang="en-US"/>
          </a:p>
        </p:txBody>
      </p:sp>
    </p:spTree>
    <p:extLst>
      <p:ext uri="{BB962C8B-B14F-4D97-AF65-F5344CB8AC3E}">
        <p14:creationId xmlns:p14="http://schemas.microsoft.com/office/powerpoint/2010/main" val="751712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16D5A-6A75-8CA6-198A-7AC816B644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3FFCB0-1B2C-A97F-110C-AD02CBD8D1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7209BF-9EE8-800F-3D1E-236BC3FB30A1}"/>
              </a:ext>
            </a:extLst>
          </p:cNvPr>
          <p:cNvSpPr>
            <a:spLocks noGrp="1"/>
          </p:cNvSpPr>
          <p:nvPr>
            <p:ph type="dt" sz="half" idx="10"/>
          </p:nvPr>
        </p:nvSpPr>
        <p:spPr/>
        <p:txBody>
          <a:bodyPr/>
          <a:lstStyle/>
          <a:p>
            <a:fld id="{B165B84F-0B5E-4FD3-A744-1181F8ABDEED}" type="datetimeFigureOut">
              <a:rPr lang="en-US" smtClean="0"/>
              <a:t>4/28/2026</a:t>
            </a:fld>
            <a:endParaRPr lang="en-US"/>
          </a:p>
        </p:txBody>
      </p:sp>
      <p:sp>
        <p:nvSpPr>
          <p:cNvPr id="5" name="Footer Placeholder 4">
            <a:extLst>
              <a:ext uri="{FF2B5EF4-FFF2-40B4-BE49-F238E27FC236}">
                <a16:creationId xmlns:a16="http://schemas.microsoft.com/office/drawing/2014/main" id="{C90497BA-BF5C-9E5E-BB4A-0A1261FB8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BE8496-8A2E-C24A-0B86-5BEA3FD642DB}"/>
              </a:ext>
            </a:extLst>
          </p:cNvPr>
          <p:cNvSpPr>
            <a:spLocks noGrp="1"/>
          </p:cNvSpPr>
          <p:nvPr>
            <p:ph type="sldNum" sz="quarter" idx="12"/>
          </p:nvPr>
        </p:nvSpPr>
        <p:spPr/>
        <p:txBody>
          <a:bodyPr/>
          <a:lstStyle/>
          <a:p>
            <a:fld id="{7E65880E-C4A4-49D2-B18A-52F0079A53B0}" type="slidenum">
              <a:rPr lang="en-US" smtClean="0"/>
              <a:t>‹#›</a:t>
            </a:fld>
            <a:endParaRPr lang="en-US"/>
          </a:p>
        </p:txBody>
      </p:sp>
    </p:spTree>
    <p:extLst>
      <p:ext uri="{BB962C8B-B14F-4D97-AF65-F5344CB8AC3E}">
        <p14:creationId xmlns:p14="http://schemas.microsoft.com/office/powerpoint/2010/main" val="391043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5C83E4-0E85-74B3-9D2E-323A3FC7A8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B228E2-52D4-FB39-4AA2-3FFC47AF72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0CE12F-8A65-018E-C5F7-06AE645F551C}"/>
              </a:ext>
            </a:extLst>
          </p:cNvPr>
          <p:cNvSpPr>
            <a:spLocks noGrp="1"/>
          </p:cNvSpPr>
          <p:nvPr>
            <p:ph type="dt" sz="half" idx="10"/>
          </p:nvPr>
        </p:nvSpPr>
        <p:spPr/>
        <p:txBody>
          <a:bodyPr/>
          <a:lstStyle/>
          <a:p>
            <a:fld id="{B165B84F-0B5E-4FD3-A744-1181F8ABDEED}" type="datetimeFigureOut">
              <a:rPr lang="en-US" smtClean="0"/>
              <a:t>4/28/2026</a:t>
            </a:fld>
            <a:endParaRPr lang="en-US"/>
          </a:p>
        </p:txBody>
      </p:sp>
      <p:sp>
        <p:nvSpPr>
          <p:cNvPr id="5" name="Footer Placeholder 4">
            <a:extLst>
              <a:ext uri="{FF2B5EF4-FFF2-40B4-BE49-F238E27FC236}">
                <a16:creationId xmlns:a16="http://schemas.microsoft.com/office/drawing/2014/main" id="{C8CBC8AC-B373-6CF3-53A6-A363493332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E0F4A-8ACB-1FA8-53D4-CB3E8174A871}"/>
              </a:ext>
            </a:extLst>
          </p:cNvPr>
          <p:cNvSpPr>
            <a:spLocks noGrp="1"/>
          </p:cNvSpPr>
          <p:nvPr>
            <p:ph type="sldNum" sz="quarter" idx="12"/>
          </p:nvPr>
        </p:nvSpPr>
        <p:spPr/>
        <p:txBody>
          <a:bodyPr/>
          <a:lstStyle/>
          <a:p>
            <a:fld id="{7E65880E-C4A4-49D2-B18A-52F0079A53B0}" type="slidenum">
              <a:rPr lang="en-US" smtClean="0"/>
              <a:t>‹#›</a:t>
            </a:fld>
            <a:endParaRPr lang="en-US"/>
          </a:p>
        </p:txBody>
      </p:sp>
    </p:spTree>
    <p:extLst>
      <p:ext uri="{BB962C8B-B14F-4D97-AF65-F5344CB8AC3E}">
        <p14:creationId xmlns:p14="http://schemas.microsoft.com/office/powerpoint/2010/main" val="1049140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CC268-7BD0-A918-66C0-2A8ECEDD07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E40579-A617-0D9C-8126-63BDDE0223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2C720D-5C31-74BF-A954-EBA915F06EF0}"/>
              </a:ext>
            </a:extLst>
          </p:cNvPr>
          <p:cNvSpPr>
            <a:spLocks noGrp="1"/>
          </p:cNvSpPr>
          <p:nvPr>
            <p:ph type="dt" sz="half" idx="10"/>
          </p:nvPr>
        </p:nvSpPr>
        <p:spPr/>
        <p:txBody>
          <a:bodyPr/>
          <a:lstStyle/>
          <a:p>
            <a:fld id="{B165B84F-0B5E-4FD3-A744-1181F8ABDEED}" type="datetimeFigureOut">
              <a:rPr lang="en-US" smtClean="0"/>
              <a:t>4/28/2026</a:t>
            </a:fld>
            <a:endParaRPr lang="en-US"/>
          </a:p>
        </p:txBody>
      </p:sp>
      <p:sp>
        <p:nvSpPr>
          <p:cNvPr id="5" name="Footer Placeholder 4">
            <a:extLst>
              <a:ext uri="{FF2B5EF4-FFF2-40B4-BE49-F238E27FC236}">
                <a16:creationId xmlns:a16="http://schemas.microsoft.com/office/drawing/2014/main" id="{DA8725FD-B2AE-29D9-CB4A-28F9E34FDB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630E2-22AF-810D-352A-6242C9F00014}"/>
              </a:ext>
            </a:extLst>
          </p:cNvPr>
          <p:cNvSpPr>
            <a:spLocks noGrp="1"/>
          </p:cNvSpPr>
          <p:nvPr>
            <p:ph type="sldNum" sz="quarter" idx="12"/>
          </p:nvPr>
        </p:nvSpPr>
        <p:spPr/>
        <p:txBody>
          <a:bodyPr/>
          <a:lstStyle/>
          <a:p>
            <a:fld id="{7E65880E-C4A4-49D2-B18A-52F0079A53B0}" type="slidenum">
              <a:rPr lang="en-US" smtClean="0"/>
              <a:t>‹#›</a:t>
            </a:fld>
            <a:endParaRPr lang="en-US"/>
          </a:p>
        </p:txBody>
      </p:sp>
    </p:spTree>
    <p:extLst>
      <p:ext uri="{BB962C8B-B14F-4D97-AF65-F5344CB8AC3E}">
        <p14:creationId xmlns:p14="http://schemas.microsoft.com/office/powerpoint/2010/main" val="223892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BA20B-DC80-BACD-152D-5FBD25ADB9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AB1AE9-F962-2522-78FD-08B16B7478B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572B55-74BB-4E43-5296-001A4164D770}"/>
              </a:ext>
            </a:extLst>
          </p:cNvPr>
          <p:cNvSpPr>
            <a:spLocks noGrp="1"/>
          </p:cNvSpPr>
          <p:nvPr>
            <p:ph type="dt" sz="half" idx="10"/>
          </p:nvPr>
        </p:nvSpPr>
        <p:spPr/>
        <p:txBody>
          <a:bodyPr/>
          <a:lstStyle/>
          <a:p>
            <a:fld id="{B165B84F-0B5E-4FD3-A744-1181F8ABDEED}" type="datetimeFigureOut">
              <a:rPr lang="en-US" smtClean="0"/>
              <a:t>4/28/2026</a:t>
            </a:fld>
            <a:endParaRPr lang="en-US"/>
          </a:p>
        </p:txBody>
      </p:sp>
      <p:sp>
        <p:nvSpPr>
          <p:cNvPr id="5" name="Footer Placeholder 4">
            <a:extLst>
              <a:ext uri="{FF2B5EF4-FFF2-40B4-BE49-F238E27FC236}">
                <a16:creationId xmlns:a16="http://schemas.microsoft.com/office/drawing/2014/main" id="{BF671077-B18F-979F-88E0-E5909FC49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5ABEE-2104-C07C-D74D-1ADE591D1674}"/>
              </a:ext>
            </a:extLst>
          </p:cNvPr>
          <p:cNvSpPr>
            <a:spLocks noGrp="1"/>
          </p:cNvSpPr>
          <p:nvPr>
            <p:ph type="sldNum" sz="quarter" idx="12"/>
          </p:nvPr>
        </p:nvSpPr>
        <p:spPr/>
        <p:txBody>
          <a:bodyPr/>
          <a:lstStyle/>
          <a:p>
            <a:fld id="{7E65880E-C4A4-49D2-B18A-52F0079A53B0}" type="slidenum">
              <a:rPr lang="en-US" smtClean="0"/>
              <a:t>‹#›</a:t>
            </a:fld>
            <a:endParaRPr lang="en-US"/>
          </a:p>
        </p:txBody>
      </p:sp>
    </p:spTree>
    <p:extLst>
      <p:ext uri="{BB962C8B-B14F-4D97-AF65-F5344CB8AC3E}">
        <p14:creationId xmlns:p14="http://schemas.microsoft.com/office/powerpoint/2010/main" val="1580283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C2048-0957-ACC8-AB36-1F04DC388E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031CA8-93CD-80B9-AC7F-5DE3E32668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725715-8C1F-D628-5CE8-4689522976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9D0FB3-6BEB-EFB5-A3C7-DB6FBDE1E19B}"/>
              </a:ext>
            </a:extLst>
          </p:cNvPr>
          <p:cNvSpPr>
            <a:spLocks noGrp="1"/>
          </p:cNvSpPr>
          <p:nvPr>
            <p:ph type="dt" sz="half" idx="10"/>
          </p:nvPr>
        </p:nvSpPr>
        <p:spPr/>
        <p:txBody>
          <a:bodyPr/>
          <a:lstStyle/>
          <a:p>
            <a:fld id="{B165B84F-0B5E-4FD3-A744-1181F8ABDEED}" type="datetimeFigureOut">
              <a:rPr lang="en-US" smtClean="0"/>
              <a:t>4/28/2026</a:t>
            </a:fld>
            <a:endParaRPr lang="en-US"/>
          </a:p>
        </p:txBody>
      </p:sp>
      <p:sp>
        <p:nvSpPr>
          <p:cNvPr id="6" name="Footer Placeholder 5">
            <a:extLst>
              <a:ext uri="{FF2B5EF4-FFF2-40B4-BE49-F238E27FC236}">
                <a16:creationId xmlns:a16="http://schemas.microsoft.com/office/drawing/2014/main" id="{568953C7-0CE8-C590-D2F0-70009B6559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E65429-681C-3FB0-5B5E-018976445D29}"/>
              </a:ext>
            </a:extLst>
          </p:cNvPr>
          <p:cNvSpPr>
            <a:spLocks noGrp="1"/>
          </p:cNvSpPr>
          <p:nvPr>
            <p:ph type="sldNum" sz="quarter" idx="12"/>
          </p:nvPr>
        </p:nvSpPr>
        <p:spPr/>
        <p:txBody>
          <a:bodyPr/>
          <a:lstStyle/>
          <a:p>
            <a:fld id="{7E65880E-C4A4-49D2-B18A-52F0079A53B0}" type="slidenum">
              <a:rPr lang="en-US" smtClean="0"/>
              <a:t>‹#›</a:t>
            </a:fld>
            <a:endParaRPr lang="en-US"/>
          </a:p>
        </p:txBody>
      </p:sp>
    </p:spTree>
    <p:extLst>
      <p:ext uri="{BB962C8B-B14F-4D97-AF65-F5344CB8AC3E}">
        <p14:creationId xmlns:p14="http://schemas.microsoft.com/office/powerpoint/2010/main" val="3566357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3A95C-6D6C-1A27-08CE-1D558770DA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33D42A-FAA9-F7CF-2238-5F20E55A39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C4C087-A88D-D1FE-7889-B813E1EB75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540CE4-A00C-3FC6-0934-500A7B24A9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F408EE-C716-6411-D7CE-AA788DA9A8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52121A-4E32-A927-DBD2-510A711EAD2A}"/>
              </a:ext>
            </a:extLst>
          </p:cNvPr>
          <p:cNvSpPr>
            <a:spLocks noGrp="1"/>
          </p:cNvSpPr>
          <p:nvPr>
            <p:ph type="dt" sz="half" idx="10"/>
          </p:nvPr>
        </p:nvSpPr>
        <p:spPr/>
        <p:txBody>
          <a:bodyPr/>
          <a:lstStyle/>
          <a:p>
            <a:fld id="{B165B84F-0B5E-4FD3-A744-1181F8ABDEED}" type="datetimeFigureOut">
              <a:rPr lang="en-US" smtClean="0"/>
              <a:t>4/28/2026</a:t>
            </a:fld>
            <a:endParaRPr lang="en-US"/>
          </a:p>
        </p:txBody>
      </p:sp>
      <p:sp>
        <p:nvSpPr>
          <p:cNvPr id="8" name="Footer Placeholder 7">
            <a:extLst>
              <a:ext uri="{FF2B5EF4-FFF2-40B4-BE49-F238E27FC236}">
                <a16:creationId xmlns:a16="http://schemas.microsoft.com/office/drawing/2014/main" id="{32DE5E2A-EF91-40B0-4F35-0F1A550601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565132-7B0F-290F-9641-C87A92B8EFA5}"/>
              </a:ext>
            </a:extLst>
          </p:cNvPr>
          <p:cNvSpPr>
            <a:spLocks noGrp="1"/>
          </p:cNvSpPr>
          <p:nvPr>
            <p:ph type="sldNum" sz="quarter" idx="12"/>
          </p:nvPr>
        </p:nvSpPr>
        <p:spPr/>
        <p:txBody>
          <a:bodyPr/>
          <a:lstStyle/>
          <a:p>
            <a:fld id="{7E65880E-C4A4-49D2-B18A-52F0079A53B0}" type="slidenum">
              <a:rPr lang="en-US" smtClean="0"/>
              <a:t>‹#›</a:t>
            </a:fld>
            <a:endParaRPr lang="en-US"/>
          </a:p>
        </p:txBody>
      </p:sp>
    </p:spTree>
    <p:extLst>
      <p:ext uri="{BB962C8B-B14F-4D97-AF65-F5344CB8AC3E}">
        <p14:creationId xmlns:p14="http://schemas.microsoft.com/office/powerpoint/2010/main" val="232385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8AA1B-6E67-B85E-2114-6731895316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5861FC-68C0-6355-C24C-714DD2B6E043}"/>
              </a:ext>
            </a:extLst>
          </p:cNvPr>
          <p:cNvSpPr>
            <a:spLocks noGrp="1"/>
          </p:cNvSpPr>
          <p:nvPr>
            <p:ph type="dt" sz="half" idx="10"/>
          </p:nvPr>
        </p:nvSpPr>
        <p:spPr/>
        <p:txBody>
          <a:bodyPr/>
          <a:lstStyle/>
          <a:p>
            <a:fld id="{B165B84F-0B5E-4FD3-A744-1181F8ABDEED}" type="datetimeFigureOut">
              <a:rPr lang="en-US" smtClean="0"/>
              <a:t>4/28/2026</a:t>
            </a:fld>
            <a:endParaRPr lang="en-US"/>
          </a:p>
        </p:txBody>
      </p:sp>
      <p:sp>
        <p:nvSpPr>
          <p:cNvPr id="4" name="Footer Placeholder 3">
            <a:extLst>
              <a:ext uri="{FF2B5EF4-FFF2-40B4-BE49-F238E27FC236}">
                <a16:creationId xmlns:a16="http://schemas.microsoft.com/office/drawing/2014/main" id="{1DF41626-F0E2-6A93-B9BA-34C9CAB02D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3B5F4B-7BB9-889B-E9F7-A5C6A7159801}"/>
              </a:ext>
            </a:extLst>
          </p:cNvPr>
          <p:cNvSpPr>
            <a:spLocks noGrp="1"/>
          </p:cNvSpPr>
          <p:nvPr>
            <p:ph type="sldNum" sz="quarter" idx="12"/>
          </p:nvPr>
        </p:nvSpPr>
        <p:spPr/>
        <p:txBody>
          <a:bodyPr/>
          <a:lstStyle/>
          <a:p>
            <a:fld id="{7E65880E-C4A4-49D2-B18A-52F0079A53B0}" type="slidenum">
              <a:rPr lang="en-US" smtClean="0"/>
              <a:t>‹#›</a:t>
            </a:fld>
            <a:endParaRPr lang="en-US"/>
          </a:p>
        </p:txBody>
      </p:sp>
    </p:spTree>
    <p:extLst>
      <p:ext uri="{BB962C8B-B14F-4D97-AF65-F5344CB8AC3E}">
        <p14:creationId xmlns:p14="http://schemas.microsoft.com/office/powerpoint/2010/main" val="28960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B0B20E-137F-8A6F-DF61-4CCBAEDFA9C2}"/>
              </a:ext>
            </a:extLst>
          </p:cNvPr>
          <p:cNvSpPr>
            <a:spLocks noGrp="1"/>
          </p:cNvSpPr>
          <p:nvPr>
            <p:ph type="dt" sz="half" idx="10"/>
          </p:nvPr>
        </p:nvSpPr>
        <p:spPr/>
        <p:txBody>
          <a:bodyPr/>
          <a:lstStyle/>
          <a:p>
            <a:fld id="{B165B84F-0B5E-4FD3-A744-1181F8ABDEED}" type="datetimeFigureOut">
              <a:rPr lang="en-US" smtClean="0"/>
              <a:t>4/28/2026</a:t>
            </a:fld>
            <a:endParaRPr lang="en-US"/>
          </a:p>
        </p:txBody>
      </p:sp>
      <p:sp>
        <p:nvSpPr>
          <p:cNvPr id="3" name="Footer Placeholder 2">
            <a:extLst>
              <a:ext uri="{FF2B5EF4-FFF2-40B4-BE49-F238E27FC236}">
                <a16:creationId xmlns:a16="http://schemas.microsoft.com/office/drawing/2014/main" id="{0E8CAF51-BC1D-38E7-CBED-7958D0744F5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1E0717-2A8A-2F81-5C60-C985F0A74B39}"/>
              </a:ext>
            </a:extLst>
          </p:cNvPr>
          <p:cNvSpPr>
            <a:spLocks noGrp="1"/>
          </p:cNvSpPr>
          <p:nvPr>
            <p:ph type="sldNum" sz="quarter" idx="12"/>
          </p:nvPr>
        </p:nvSpPr>
        <p:spPr/>
        <p:txBody>
          <a:bodyPr/>
          <a:lstStyle/>
          <a:p>
            <a:fld id="{7E65880E-C4A4-49D2-B18A-52F0079A53B0}" type="slidenum">
              <a:rPr lang="en-US" smtClean="0"/>
              <a:t>‹#›</a:t>
            </a:fld>
            <a:endParaRPr lang="en-US"/>
          </a:p>
        </p:txBody>
      </p:sp>
    </p:spTree>
    <p:extLst>
      <p:ext uri="{BB962C8B-B14F-4D97-AF65-F5344CB8AC3E}">
        <p14:creationId xmlns:p14="http://schemas.microsoft.com/office/powerpoint/2010/main" val="779293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BAA9-7E60-D6FA-E360-E6425C7256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6D939B-E675-FAE0-556E-97FD3B603F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03A027-099F-ED5A-C69C-DD8D374B2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310FC9-0807-E05A-E0B3-03E19F2EA874}"/>
              </a:ext>
            </a:extLst>
          </p:cNvPr>
          <p:cNvSpPr>
            <a:spLocks noGrp="1"/>
          </p:cNvSpPr>
          <p:nvPr>
            <p:ph type="dt" sz="half" idx="10"/>
          </p:nvPr>
        </p:nvSpPr>
        <p:spPr/>
        <p:txBody>
          <a:bodyPr/>
          <a:lstStyle/>
          <a:p>
            <a:fld id="{B165B84F-0B5E-4FD3-A744-1181F8ABDEED}" type="datetimeFigureOut">
              <a:rPr lang="en-US" smtClean="0"/>
              <a:t>4/28/2026</a:t>
            </a:fld>
            <a:endParaRPr lang="en-US"/>
          </a:p>
        </p:txBody>
      </p:sp>
      <p:sp>
        <p:nvSpPr>
          <p:cNvPr id="6" name="Footer Placeholder 5">
            <a:extLst>
              <a:ext uri="{FF2B5EF4-FFF2-40B4-BE49-F238E27FC236}">
                <a16:creationId xmlns:a16="http://schemas.microsoft.com/office/drawing/2014/main" id="{86823B76-9D15-1E38-18E4-CA97162796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765A03-91A2-BDFD-5BBE-F42D283567BD}"/>
              </a:ext>
            </a:extLst>
          </p:cNvPr>
          <p:cNvSpPr>
            <a:spLocks noGrp="1"/>
          </p:cNvSpPr>
          <p:nvPr>
            <p:ph type="sldNum" sz="quarter" idx="12"/>
          </p:nvPr>
        </p:nvSpPr>
        <p:spPr/>
        <p:txBody>
          <a:bodyPr/>
          <a:lstStyle/>
          <a:p>
            <a:fld id="{7E65880E-C4A4-49D2-B18A-52F0079A53B0}" type="slidenum">
              <a:rPr lang="en-US" smtClean="0"/>
              <a:t>‹#›</a:t>
            </a:fld>
            <a:endParaRPr lang="en-US"/>
          </a:p>
        </p:txBody>
      </p:sp>
    </p:spTree>
    <p:extLst>
      <p:ext uri="{BB962C8B-B14F-4D97-AF65-F5344CB8AC3E}">
        <p14:creationId xmlns:p14="http://schemas.microsoft.com/office/powerpoint/2010/main" val="1473111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426AC-FF6A-AB4D-B7E7-3B665BAD7E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6FC96C-AEB6-2913-2065-6B56889902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BB4F9-B35D-4B55-E655-47538529B6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C2A760-F311-3B43-B8F4-2733887344C8}"/>
              </a:ext>
            </a:extLst>
          </p:cNvPr>
          <p:cNvSpPr>
            <a:spLocks noGrp="1"/>
          </p:cNvSpPr>
          <p:nvPr>
            <p:ph type="dt" sz="half" idx="10"/>
          </p:nvPr>
        </p:nvSpPr>
        <p:spPr/>
        <p:txBody>
          <a:bodyPr/>
          <a:lstStyle/>
          <a:p>
            <a:fld id="{B165B84F-0B5E-4FD3-A744-1181F8ABDEED}" type="datetimeFigureOut">
              <a:rPr lang="en-US" smtClean="0"/>
              <a:t>4/28/2026</a:t>
            </a:fld>
            <a:endParaRPr lang="en-US"/>
          </a:p>
        </p:txBody>
      </p:sp>
      <p:sp>
        <p:nvSpPr>
          <p:cNvPr id="6" name="Footer Placeholder 5">
            <a:extLst>
              <a:ext uri="{FF2B5EF4-FFF2-40B4-BE49-F238E27FC236}">
                <a16:creationId xmlns:a16="http://schemas.microsoft.com/office/drawing/2014/main" id="{5BF4C784-BE8D-4D28-AFCA-56E664775F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55E596-2187-D486-DD04-26DC00BEF80D}"/>
              </a:ext>
            </a:extLst>
          </p:cNvPr>
          <p:cNvSpPr>
            <a:spLocks noGrp="1"/>
          </p:cNvSpPr>
          <p:nvPr>
            <p:ph type="sldNum" sz="quarter" idx="12"/>
          </p:nvPr>
        </p:nvSpPr>
        <p:spPr/>
        <p:txBody>
          <a:bodyPr/>
          <a:lstStyle/>
          <a:p>
            <a:fld id="{7E65880E-C4A4-49D2-B18A-52F0079A53B0}" type="slidenum">
              <a:rPr lang="en-US" smtClean="0"/>
              <a:t>‹#›</a:t>
            </a:fld>
            <a:endParaRPr lang="en-US"/>
          </a:p>
        </p:txBody>
      </p:sp>
    </p:spTree>
    <p:extLst>
      <p:ext uri="{BB962C8B-B14F-4D97-AF65-F5344CB8AC3E}">
        <p14:creationId xmlns:p14="http://schemas.microsoft.com/office/powerpoint/2010/main" val="3420500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DE078F-D49D-D080-5213-5F77B419BD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0C7504-D76C-72A0-04F5-8461BFB5F7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B0830-5B2E-A4B5-23D8-EA4E7B2BBF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65B84F-0B5E-4FD3-A744-1181F8ABDEED}" type="datetimeFigureOut">
              <a:rPr lang="en-US" smtClean="0"/>
              <a:t>4/28/2026</a:t>
            </a:fld>
            <a:endParaRPr lang="en-US"/>
          </a:p>
        </p:txBody>
      </p:sp>
      <p:sp>
        <p:nvSpPr>
          <p:cNvPr id="5" name="Footer Placeholder 4">
            <a:extLst>
              <a:ext uri="{FF2B5EF4-FFF2-40B4-BE49-F238E27FC236}">
                <a16:creationId xmlns:a16="http://schemas.microsoft.com/office/drawing/2014/main" id="{30A96CB6-04FA-A912-565F-44D0739398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CD848CB-FABD-ED59-FFFD-5C42115AB3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65880E-C4A4-49D2-B18A-52F0079A53B0}" type="slidenum">
              <a:rPr lang="en-US" smtClean="0"/>
              <a:t>‹#›</a:t>
            </a:fld>
            <a:endParaRPr lang="en-US"/>
          </a:p>
        </p:txBody>
      </p:sp>
    </p:spTree>
    <p:extLst>
      <p:ext uri="{BB962C8B-B14F-4D97-AF65-F5344CB8AC3E}">
        <p14:creationId xmlns:p14="http://schemas.microsoft.com/office/powerpoint/2010/main" val="1919530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22.png"/><Relationship Id="rId4" Type="http://schemas.openxmlformats.org/officeDocument/2006/relationships/customXml" Target="../ink/ink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10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2887E15-C74C-4499-A8C3-E0E401AE56C1}"/>
              </a:ext>
            </a:extLst>
          </p:cNvPr>
          <p:cNvSpPr>
            <a:spLocks noGrp="1"/>
          </p:cNvSpPr>
          <p:nvPr>
            <p:ph type="subTitle" idx="1"/>
          </p:nvPr>
        </p:nvSpPr>
        <p:spPr>
          <a:xfrm>
            <a:off x="4609822" y="5344069"/>
            <a:ext cx="9144000" cy="1655762"/>
          </a:xfrm>
        </p:spPr>
        <p:txBody>
          <a:bodyPr/>
          <a:lstStyle/>
          <a:p>
            <a:r>
              <a:rPr lang="en-US">
                <a:latin typeface="Bookman Old Style" panose="02050604050505020204" pitchFamily="18" charset="0"/>
              </a:rPr>
              <a:t>MaryAnn Fleeger</a:t>
            </a:r>
          </a:p>
        </p:txBody>
      </p:sp>
      <p:sp>
        <p:nvSpPr>
          <p:cNvPr id="4" name="TextBox 3">
            <a:extLst>
              <a:ext uri="{FF2B5EF4-FFF2-40B4-BE49-F238E27FC236}">
                <a16:creationId xmlns:a16="http://schemas.microsoft.com/office/drawing/2014/main" id="{25E1B7AD-E704-1C28-627D-9DE013DF7D5D}"/>
              </a:ext>
            </a:extLst>
          </p:cNvPr>
          <p:cNvSpPr txBox="1"/>
          <p:nvPr/>
        </p:nvSpPr>
        <p:spPr>
          <a:xfrm>
            <a:off x="8094601" y="4697738"/>
            <a:ext cx="2174442" cy="646331"/>
          </a:xfrm>
          <a:prstGeom prst="rect">
            <a:avLst/>
          </a:prstGeom>
          <a:noFill/>
        </p:spPr>
        <p:txBody>
          <a:bodyPr wrap="none" rtlCol="0">
            <a:spAutoFit/>
          </a:bodyPr>
          <a:lstStyle/>
          <a:p>
            <a:pPr algn="ctr"/>
            <a:r>
              <a:rPr lang="en-US">
                <a:latin typeface="Apple Butter" panose="02000503000000020003" pitchFamily="2" charset="0"/>
              </a:rPr>
              <a:t>Pa Lions MD-14 State</a:t>
            </a:r>
          </a:p>
          <a:p>
            <a:pPr algn="ctr"/>
            <a:r>
              <a:rPr lang="en-US">
                <a:latin typeface="Apple Butter" panose="02000503000000020003" pitchFamily="2" charset="0"/>
              </a:rPr>
              <a:t>Diabetic Coordinator</a:t>
            </a:r>
          </a:p>
        </p:txBody>
      </p:sp>
    </p:spTree>
    <p:extLst>
      <p:ext uri="{BB962C8B-B14F-4D97-AF65-F5344CB8AC3E}">
        <p14:creationId xmlns:p14="http://schemas.microsoft.com/office/powerpoint/2010/main" val="2866382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43B71-267C-FD8C-8E2C-F8AFAE020B9C}"/>
              </a:ext>
            </a:extLst>
          </p:cNvPr>
          <p:cNvSpPr>
            <a:spLocks noGrp="1"/>
          </p:cNvSpPr>
          <p:nvPr>
            <p:ph type="title"/>
          </p:nvPr>
        </p:nvSpPr>
        <p:spPr>
          <a:xfrm>
            <a:off x="4007224" y="304613"/>
            <a:ext cx="8184776" cy="1325563"/>
          </a:xfrm>
        </p:spPr>
        <p:txBody>
          <a:bodyPr/>
          <a:lstStyle/>
          <a:p>
            <a:pPr algn="ctr"/>
            <a:r>
              <a:rPr lang="en-US" b="1" i="1">
                <a:latin typeface="Bookman Old Style" panose="02050604050505020204" pitchFamily="18" charset="0"/>
              </a:rPr>
              <a:t>Pre - Diabetes</a:t>
            </a:r>
          </a:p>
        </p:txBody>
      </p:sp>
      <p:sp>
        <p:nvSpPr>
          <p:cNvPr id="3" name="Content Placeholder 2">
            <a:extLst>
              <a:ext uri="{FF2B5EF4-FFF2-40B4-BE49-F238E27FC236}">
                <a16:creationId xmlns:a16="http://schemas.microsoft.com/office/drawing/2014/main" id="{54D4600C-FC64-8E92-C411-5EE92E2DBD07}"/>
              </a:ext>
            </a:extLst>
          </p:cNvPr>
          <p:cNvSpPr>
            <a:spLocks noGrp="1"/>
          </p:cNvSpPr>
          <p:nvPr>
            <p:ph idx="1"/>
          </p:nvPr>
        </p:nvSpPr>
        <p:spPr>
          <a:xfrm>
            <a:off x="4007224" y="1825625"/>
            <a:ext cx="8184776" cy="4351338"/>
          </a:xfrm>
        </p:spPr>
        <p:txBody>
          <a:bodyPr/>
          <a:lstStyle/>
          <a:p>
            <a:r>
              <a:rPr lang="en-US" b="1">
                <a:latin typeface="Bookman Old Style" panose="02050604050505020204" pitchFamily="18" charset="0"/>
              </a:rPr>
              <a:t>Prediabetes is a condition in which your blood glucose (Sugar) levels are higher than normal but not high enough to be called Diabetes.</a:t>
            </a:r>
          </a:p>
          <a:p>
            <a:endParaRPr lang="en-US" b="1">
              <a:latin typeface="Bookman Old Style" panose="02050604050505020204" pitchFamily="18" charset="0"/>
            </a:endParaRPr>
          </a:p>
          <a:p>
            <a:r>
              <a:rPr lang="en-US" b="1">
                <a:latin typeface="Bookman Old Style" panose="02050604050505020204" pitchFamily="18" charset="0"/>
              </a:rPr>
              <a:t>1 in 3 Adults have been diagnosed as prediabetic and are at higher risk of type 2 diabetes</a:t>
            </a:r>
          </a:p>
          <a:p>
            <a:endParaRPr lang="en-US"/>
          </a:p>
          <a:p>
            <a:endParaRPr lang="en-US"/>
          </a:p>
        </p:txBody>
      </p:sp>
    </p:spTree>
    <p:extLst>
      <p:ext uri="{BB962C8B-B14F-4D97-AF65-F5344CB8AC3E}">
        <p14:creationId xmlns:p14="http://schemas.microsoft.com/office/powerpoint/2010/main" val="2450238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43B71-267C-FD8C-8E2C-F8AFAE020B9C}"/>
              </a:ext>
            </a:extLst>
          </p:cNvPr>
          <p:cNvSpPr>
            <a:spLocks noGrp="1"/>
          </p:cNvSpPr>
          <p:nvPr>
            <p:ph type="title"/>
          </p:nvPr>
        </p:nvSpPr>
        <p:spPr>
          <a:xfrm>
            <a:off x="3987051" y="365125"/>
            <a:ext cx="8142195" cy="1325563"/>
          </a:xfrm>
        </p:spPr>
        <p:txBody>
          <a:bodyPr/>
          <a:lstStyle/>
          <a:p>
            <a:pPr algn="ctr"/>
            <a:r>
              <a:rPr lang="en-US" b="1" i="1">
                <a:latin typeface="Bookman Old Style" panose="02050604050505020204" pitchFamily="18" charset="0"/>
              </a:rPr>
              <a:t>Gestational Diabetes</a:t>
            </a:r>
          </a:p>
        </p:txBody>
      </p:sp>
      <p:sp>
        <p:nvSpPr>
          <p:cNvPr id="3" name="Content Placeholder 2">
            <a:extLst>
              <a:ext uri="{FF2B5EF4-FFF2-40B4-BE49-F238E27FC236}">
                <a16:creationId xmlns:a16="http://schemas.microsoft.com/office/drawing/2014/main" id="{54D4600C-FC64-8E92-C411-5EE92E2DBD07}"/>
              </a:ext>
            </a:extLst>
          </p:cNvPr>
          <p:cNvSpPr>
            <a:spLocks noGrp="1"/>
          </p:cNvSpPr>
          <p:nvPr>
            <p:ph idx="1"/>
          </p:nvPr>
        </p:nvSpPr>
        <p:spPr>
          <a:xfrm>
            <a:off x="3987052" y="1825625"/>
            <a:ext cx="8142194" cy="4351338"/>
          </a:xfrm>
        </p:spPr>
        <p:txBody>
          <a:bodyPr>
            <a:normAutofit fontScale="85000" lnSpcReduction="20000"/>
          </a:bodyPr>
          <a:lstStyle/>
          <a:p>
            <a:r>
              <a:rPr lang="en-US" b="1">
                <a:latin typeface="Bookman Old Style" panose="02050604050505020204" pitchFamily="18" charset="0"/>
              </a:rPr>
              <a:t>Gestational Diabetes is diabetes being diagnosed during pregnancy. Like other types, Gestational Diabetes affects how your cells use sugar. </a:t>
            </a:r>
          </a:p>
          <a:p>
            <a:endParaRPr lang="en-US" b="1">
              <a:latin typeface="Bookman Old Style" panose="02050604050505020204" pitchFamily="18" charset="0"/>
            </a:endParaRPr>
          </a:p>
          <a:p>
            <a:r>
              <a:rPr lang="en-US" b="1">
                <a:latin typeface="Bookman Old Style" panose="02050604050505020204" pitchFamily="18" charset="0"/>
              </a:rPr>
              <a:t>Can affect both your pregnancy and your baby’s health</a:t>
            </a:r>
          </a:p>
          <a:p>
            <a:pPr marL="0" indent="0">
              <a:buNone/>
            </a:pPr>
            <a:endParaRPr lang="en-US" b="1">
              <a:latin typeface="Bookman Old Style" panose="02050604050505020204" pitchFamily="18" charset="0"/>
            </a:endParaRPr>
          </a:p>
          <a:p>
            <a:r>
              <a:rPr lang="en-US" b="1">
                <a:latin typeface="Bookman Old Style" panose="02050604050505020204" pitchFamily="18" charset="0"/>
              </a:rPr>
              <a:t>For most gestational diabetes doesn’t cause noticeable signs and or symptoms.</a:t>
            </a:r>
          </a:p>
          <a:p>
            <a:endParaRPr lang="en-US" b="1">
              <a:latin typeface="Bookman Old Style" panose="02050604050505020204" pitchFamily="18" charset="0"/>
            </a:endParaRPr>
          </a:p>
          <a:p>
            <a:r>
              <a:rPr lang="en-US" b="1">
                <a:latin typeface="Bookman Old Style" panose="02050604050505020204" pitchFamily="18" charset="0"/>
              </a:rPr>
              <a:t>Risk known to Gestational Diabetes is polycystic ovary syndrome</a:t>
            </a:r>
          </a:p>
        </p:txBody>
      </p:sp>
    </p:spTree>
    <p:extLst>
      <p:ext uri="{BB962C8B-B14F-4D97-AF65-F5344CB8AC3E}">
        <p14:creationId xmlns:p14="http://schemas.microsoft.com/office/powerpoint/2010/main" val="33938826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43B71-267C-FD8C-8E2C-F8AFAE020B9C}"/>
              </a:ext>
            </a:extLst>
          </p:cNvPr>
          <p:cNvSpPr>
            <a:spLocks noGrp="1"/>
          </p:cNvSpPr>
          <p:nvPr>
            <p:ph type="title"/>
          </p:nvPr>
        </p:nvSpPr>
        <p:spPr>
          <a:xfrm>
            <a:off x="3971298" y="365125"/>
            <a:ext cx="8149508" cy="1325563"/>
          </a:xfrm>
        </p:spPr>
        <p:txBody>
          <a:bodyPr/>
          <a:lstStyle/>
          <a:p>
            <a:pPr algn="ctr"/>
            <a:r>
              <a:rPr lang="en-US" b="1" i="1">
                <a:latin typeface="Bookman Old Style" panose="02050604050505020204" pitchFamily="18" charset="0"/>
              </a:rPr>
              <a:t>Type 1</a:t>
            </a:r>
          </a:p>
        </p:txBody>
      </p:sp>
      <p:sp>
        <p:nvSpPr>
          <p:cNvPr id="3" name="Content Placeholder 2">
            <a:extLst>
              <a:ext uri="{FF2B5EF4-FFF2-40B4-BE49-F238E27FC236}">
                <a16:creationId xmlns:a16="http://schemas.microsoft.com/office/drawing/2014/main" id="{54D4600C-FC64-8E92-C411-5EE92E2DBD07}"/>
              </a:ext>
            </a:extLst>
          </p:cNvPr>
          <p:cNvSpPr>
            <a:spLocks noGrp="1"/>
          </p:cNvSpPr>
          <p:nvPr>
            <p:ph idx="1"/>
          </p:nvPr>
        </p:nvSpPr>
        <p:spPr>
          <a:xfrm>
            <a:off x="4042492" y="1654141"/>
            <a:ext cx="8149508" cy="4351338"/>
          </a:xfrm>
        </p:spPr>
        <p:txBody>
          <a:bodyPr>
            <a:normAutofit/>
          </a:bodyPr>
          <a:lstStyle/>
          <a:p>
            <a:r>
              <a:rPr lang="en-US" sz="1700" b="1">
                <a:latin typeface="Bookman Old Style" panose="02050604050505020204" pitchFamily="18" charset="0"/>
              </a:rPr>
              <a:t>Type 1 diabetes, Formally many know as Juvenile diabetes, or insulin dependent diabetes, Is a chronic condition in which the pancreas produces little to no insulin. Insulin is needed to allow sugar to ender cells to produce and be used as energy (Like a key to a locked door)</a:t>
            </a:r>
          </a:p>
          <a:p>
            <a:endParaRPr lang="en-US" sz="1700" b="1">
              <a:latin typeface="Bookman Old Style" panose="02050604050505020204" pitchFamily="18" charset="0"/>
            </a:endParaRPr>
          </a:p>
          <a:p>
            <a:r>
              <a:rPr lang="en-US" sz="1700" b="1">
                <a:latin typeface="Bookman Old Style" panose="02050604050505020204" pitchFamily="18" charset="0"/>
              </a:rPr>
              <a:t>Usually diagnosed in childhood or early adulthood, it can still develop in adults</a:t>
            </a:r>
          </a:p>
          <a:p>
            <a:endParaRPr lang="en-US" sz="1700" b="1">
              <a:latin typeface="Bookman Old Style" panose="02050604050505020204" pitchFamily="18" charset="0"/>
            </a:endParaRPr>
          </a:p>
          <a:p>
            <a:endParaRPr lang="en-US"/>
          </a:p>
        </p:txBody>
      </p:sp>
    </p:spTree>
    <p:extLst>
      <p:ext uri="{BB962C8B-B14F-4D97-AF65-F5344CB8AC3E}">
        <p14:creationId xmlns:p14="http://schemas.microsoft.com/office/powerpoint/2010/main" val="2699700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43B71-267C-FD8C-8E2C-F8AFAE020B9C}"/>
              </a:ext>
            </a:extLst>
          </p:cNvPr>
          <p:cNvSpPr>
            <a:spLocks noGrp="1"/>
          </p:cNvSpPr>
          <p:nvPr>
            <p:ph type="title"/>
          </p:nvPr>
        </p:nvSpPr>
        <p:spPr>
          <a:xfrm>
            <a:off x="4251624" y="0"/>
            <a:ext cx="7882529" cy="1325563"/>
          </a:xfrm>
        </p:spPr>
        <p:txBody>
          <a:bodyPr/>
          <a:lstStyle/>
          <a:p>
            <a:pPr algn="ctr"/>
            <a:r>
              <a:rPr lang="en-US" b="1" i="1">
                <a:latin typeface="Bookman Old Style" panose="02050604050505020204" pitchFamily="18" charset="0"/>
              </a:rPr>
              <a:t>Type 1.5</a:t>
            </a:r>
          </a:p>
        </p:txBody>
      </p:sp>
      <p:sp>
        <p:nvSpPr>
          <p:cNvPr id="3" name="Content Placeholder 2">
            <a:extLst>
              <a:ext uri="{FF2B5EF4-FFF2-40B4-BE49-F238E27FC236}">
                <a16:creationId xmlns:a16="http://schemas.microsoft.com/office/drawing/2014/main" id="{54D4600C-FC64-8E92-C411-5EE92E2DBD07}"/>
              </a:ext>
            </a:extLst>
          </p:cNvPr>
          <p:cNvSpPr>
            <a:spLocks noGrp="1"/>
          </p:cNvSpPr>
          <p:nvPr>
            <p:ph idx="1"/>
          </p:nvPr>
        </p:nvSpPr>
        <p:spPr>
          <a:xfrm>
            <a:off x="4309471" y="1541799"/>
            <a:ext cx="7882529" cy="5059235"/>
          </a:xfrm>
        </p:spPr>
        <p:txBody>
          <a:bodyPr>
            <a:normAutofit/>
          </a:bodyPr>
          <a:lstStyle/>
          <a:p>
            <a:r>
              <a:rPr lang="en-US" sz="1800" b="1">
                <a:latin typeface="Bookman Old Style" panose="02050604050505020204" pitchFamily="18" charset="0"/>
              </a:rPr>
              <a:t>Type 1.5, also called laten autoimmune diabetes (LADA), is a condition that shares characteristics of both Type 1 and Type 2</a:t>
            </a:r>
          </a:p>
          <a:p>
            <a:endParaRPr lang="en-US" sz="1800" b="1">
              <a:latin typeface="Bookman Old Style" panose="02050604050505020204" pitchFamily="18" charset="0"/>
            </a:endParaRPr>
          </a:p>
          <a:p>
            <a:r>
              <a:rPr lang="en-US" sz="1800" b="1">
                <a:latin typeface="Bookman Old Style" panose="02050604050505020204" pitchFamily="18" charset="0"/>
              </a:rPr>
              <a:t>LADA unlike Type 2 is nonreversible as it is an autoimmune disease </a:t>
            </a:r>
          </a:p>
          <a:p>
            <a:endParaRPr lang="en-US" sz="1800" b="1">
              <a:latin typeface="Bookman Old Style" panose="02050604050505020204" pitchFamily="18" charset="0"/>
            </a:endParaRPr>
          </a:p>
          <a:p>
            <a:r>
              <a:rPr lang="en-US" sz="1800" b="1">
                <a:latin typeface="Bookman Old Style" panose="02050604050505020204" pitchFamily="18" charset="0"/>
              </a:rPr>
              <a:t>Often misdiagnosed as Type 2. If you have a active life and healthy weight range, and diagnosed as Type 2, There is a chance you are Type 1.5 (LADA)</a:t>
            </a:r>
          </a:p>
          <a:p>
            <a:pPr marL="0" indent="0">
              <a:buNone/>
            </a:pPr>
            <a:endParaRPr lang="en-US" sz="1800" b="1">
              <a:latin typeface="Bookman Old Style" panose="02050604050505020204" pitchFamily="18" charset="0"/>
            </a:endParaRPr>
          </a:p>
          <a:p>
            <a:r>
              <a:rPr lang="en-US" sz="1800" b="1">
                <a:latin typeface="Bookman Old Style" panose="02050604050505020204" pitchFamily="18" charset="0"/>
              </a:rPr>
              <a:t>Currently no way to prevent Type 1.5</a:t>
            </a:r>
          </a:p>
        </p:txBody>
      </p:sp>
    </p:spTree>
    <p:extLst>
      <p:ext uri="{BB962C8B-B14F-4D97-AF65-F5344CB8AC3E}">
        <p14:creationId xmlns:p14="http://schemas.microsoft.com/office/powerpoint/2010/main" val="498154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1000" r="-11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43B71-267C-FD8C-8E2C-F8AFAE020B9C}"/>
              </a:ext>
            </a:extLst>
          </p:cNvPr>
          <p:cNvSpPr>
            <a:spLocks noGrp="1"/>
          </p:cNvSpPr>
          <p:nvPr>
            <p:ph type="title"/>
          </p:nvPr>
        </p:nvSpPr>
        <p:spPr>
          <a:xfrm>
            <a:off x="3964622" y="1"/>
            <a:ext cx="8227375" cy="1127982"/>
          </a:xfrm>
        </p:spPr>
        <p:txBody>
          <a:bodyPr/>
          <a:lstStyle/>
          <a:p>
            <a:pPr algn="ctr"/>
            <a:r>
              <a:rPr lang="en-US" b="1" i="1">
                <a:latin typeface="Bookman Old Style" panose="02050604050505020204" pitchFamily="18" charset="0"/>
              </a:rPr>
              <a:t>Type 2</a:t>
            </a:r>
          </a:p>
        </p:txBody>
      </p:sp>
      <p:sp>
        <p:nvSpPr>
          <p:cNvPr id="3" name="Content Placeholder 2">
            <a:extLst>
              <a:ext uri="{FF2B5EF4-FFF2-40B4-BE49-F238E27FC236}">
                <a16:creationId xmlns:a16="http://schemas.microsoft.com/office/drawing/2014/main" id="{54D4600C-FC64-8E92-C411-5EE92E2DBD07}"/>
              </a:ext>
            </a:extLst>
          </p:cNvPr>
          <p:cNvSpPr>
            <a:spLocks noGrp="1"/>
          </p:cNvSpPr>
          <p:nvPr>
            <p:ph idx="1"/>
          </p:nvPr>
        </p:nvSpPr>
        <p:spPr>
          <a:xfrm>
            <a:off x="3964622" y="1181378"/>
            <a:ext cx="8227376" cy="5676622"/>
          </a:xfrm>
        </p:spPr>
        <p:txBody>
          <a:bodyPr>
            <a:normAutofit fontScale="70000" lnSpcReduction="20000"/>
          </a:bodyPr>
          <a:lstStyle/>
          <a:p>
            <a:r>
              <a:rPr lang="en-US" b="1">
                <a:latin typeface="Bookman Old Style" panose="02050604050505020204" pitchFamily="18" charset="0"/>
              </a:rPr>
              <a:t>Type 2 (used to be called Adult On-set) is an impairment in the way the body regulates and uses sugar (Glucose) as fuel. This chronic condition results in too much sugar circulating the bloodstream. Eventually high sugar levels can lead to disorders of the circulatory, nervous, and immune systems. </a:t>
            </a:r>
          </a:p>
          <a:p>
            <a:endParaRPr lang="en-US" b="1">
              <a:latin typeface="Bookman Old Style" panose="02050604050505020204" pitchFamily="18" charset="0"/>
            </a:endParaRPr>
          </a:p>
          <a:p>
            <a:r>
              <a:rPr lang="en-US" b="1">
                <a:latin typeface="Bookman Old Style" panose="02050604050505020204" pitchFamily="18" charset="0"/>
              </a:rPr>
              <a:t>2 factors at work, Pancreas does not produce enough insulin, and cells respond poorly to insulin and take in less sugar.</a:t>
            </a:r>
          </a:p>
          <a:p>
            <a:endParaRPr lang="en-US" b="1">
              <a:latin typeface="Bookman Old Style" panose="02050604050505020204" pitchFamily="18" charset="0"/>
            </a:endParaRPr>
          </a:p>
          <a:p>
            <a:r>
              <a:rPr lang="en-US" b="1">
                <a:latin typeface="Bookman Old Style" panose="02050604050505020204" pitchFamily="18" charset="0"/>
              </a:rPr>
              <a:t>More common in older adults but increase in the number of children overweight and obese has led to more cases of Type 2 in children. Adolescent girls are more likely to develop type 2 diabetes than are adolescent boys</a:t>
            </a:r>
          </a:p>
          <a:p>
            <a:endParaRPr lang="en-US" b="1">
              <a:latin typeface="Bookman Old Style" panose="02050604050505020204" pitchFamily="18" charset="0"/>
            </a:endParaRPr>
          </a:p>
          <a:p>
            <a:r>
              <a:rPr lang="en-US" b="1">
                <a:latin typeface="Bookman Old Style" panose="02050604050505020204" pitchFamily="18" charset="0"/>
              </a:rPr>
              <a:t>No set cure for type 2, but losing weight, healthier diet, and exercise can help manage the disease. </a:t>
            </a:r>
          </a:p>
          <a:p>
            <a:endParaRPr lang="en-US" b="1">
              <a:latin typeface="Bookman Old Style" panose="02050604050505020204" pitchFamily="18" charset="0"/>
            </a:endParaRPr>
          </a:p>
          <a:p>
            <a:r>
              <a:rPr lang="en-US" b="1">
                <a:latin typeface="Bookman Old Style" panose="02050604050505020204" pitchFamily="18" charset="0"/>
              </a:rPr>
              <a:t>Could also be prescribed medications or insulin</a:t>
            </a:r>
          </a:p>
          <a:p>
            <a:endParaRPr lang="en-US" b="1">
              <a:latin typeface="Bookman Old Style" panose="02050604050505020204" pitchFamily="18" charset="0"/>
            </a:endParaRPr>
          </a:p>
        </p:txBody>
      </p:sp>
    </p:spTree>
    <p:extLst>
      <p:ext uri="{BB962C8B-B14F-4D97-AF65-F5344CB8AC3E}">
        <p14:creationId xmlns:p14="http://schemas.microsoft.com/office/powerpoint/2010/main" val="24597449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F4C62-43C8-96D3-AD01-AAE7F9E2F6CB}"/>
              </a:ext>
            </a:extLst>
          </p:cNvPr>
          <p:cNvSpPr>
            <a:spLocks noGrp="1"/>
          </p:cNvSpPr>
          <p:nvPr>
            <p:ph type="title"/>
          </p:nvPr>
        </p:nvSpPr>
        <p:spPr>
          <a:xfrm>
            <a:off x="3140206" y="-231113"/>
            <a:ext cx="8282997" cy="1325563"/>
          </a:xfrm>
        </p:spPr>
        <p:txBody>
          <a:bodyPr>
            <a:normAutofit/>
          </a:bodyPr>
          <a:lstStyle/>
          <a:p>
            <a:pPr algn="ctr"/>
            <a:r>
              <a:rPr lang="en-US" sz="5400" b="1" i="1" u="sng" spc="50">
                <a:ln w="9525" cmpd="sng">
                  <a:solidFill>
                    <a:schemeClr val="accent1"/>
                  </a:solid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rPr>
              <a:t>Complications</a:t>
            </a:r>
          </a:p>
        </p:txBody>
      </p:sp>
      <p:sp>
        <p:nvSpPr>
          <p:cNvPr id="5" name="TextBox 4">
            <a:extLst>
              <a:ext uri="{FF2B5EF4-FFF2-40B4-BE49-F238E27FC236}">
                <a16:creationId xmlns:a16="http://schemas.microsoft.com/office/drawing/2014/main" id="{BC6A6C12-3031-EAAB-BB88-4F58812D97EC}"/>
              </a:ext>
            </a:extLst>
          </p:cNvPr>
          <p:cNvSpPr txBox="1"/>
          <p:nvPr/>
        </p:nvSpPr>
        <p:spPr>
          <a:xfrm>
            <a:off x="3737987" y="884256"/>
            <a:ext cx="8454013" cy="6432530"/>
          </a:xfrm>
          <a:prstGeom prst="rect">
            <a:avLst/>
          </a:prstGeom>
          <a:noFill/>
          <a:ln>
            <a:noFill/>
          </a:ln>
        </p:spPr>
        <p:txBody>
          <a:bodyPr wrap="square" numCol="2" spcCol="457200" rtlCol="0">
            <a:spAutoFit/>
          </a:bodyPr>
          <a:lstStyle/>
          <a:p>
            <a:pPr marL="285750" indent="-285750">
              <a:buFont typeface="Arial" panose="020B0604020202020204" pitchFamily="34" charset="0"/>
              <a:buChar char="•"/>
            </a:pPr>
            <a:r>
              <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rPr>
              <a:t>Heart and blood vessel disease</a:t>
            </a:r>
          </a:p>
          <a:p>
            <a:pPr marL="285750" indent="-285750">
              <a:buFont typeface="Arial" panose="020B0604020202020204" pitchFamily="34" charset="0"/>
              <a:buChar char="•"/>
            </a:pPr>
            <a:endPar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endParaRPr>
          </a:p>
          <a:p>
            <a:pPr marL="285750" indent="-285750">
              <a:buFont typeface="Arial" panose="020B0604020202020204" pitchFamily="34" charset="0"/>
              <a:buChar char="•"/>
            </a:pPr>
            <a:r>
              <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rPr>
              <a:t>Nerve Damage (Neuropathy)</a:t>
            </a:r>
          </a:p>
          <a:p>
            <a:pPr marL="285750" indent="-285750">
              <a:buFont typeface="Arial" panose="020B0604020202020204" pitchFamily="34" charset="0"/>
              <a:buChar char="•"/>
            </a:pPr>
            <a:endPar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endParaRPr>
          </a:p>
          <a:p>
            <a:pPr marL="285750" indent="-285750">
              <a:buFont typeface="Arial" panose="020B0604020202020204" pitchFamily="34" charset="0"/>
              <a:buChar char="•"/>
            </a:pPr>
            <a:r>
              <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rPr>
              <a:t>Kidney Damage (Nephropathy)</a:t>
            </a:r>
          </a:p>
          <a:p>
            <a:pPr marL="285750" indent="-285750">
              <a:buFont typeface="Arial" panose="020B0604020202020204" pitchFamily="34" charset="0"/>
              <a:buChar char="•"/>
            </a:pPr>
            <a:endPar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endParaRPr>
          </a:p>
          <a:p>
            <a:pPr marL="285750" indent="-285750">
              <a:buFont typeface="Arial" panose="020B0604020202020204" pitchFamily="34" charset="0"/>
              <a:buChar char="•"/>
            </a:pPr>
            <a:r>
              <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rPr>
              <a:t>Eye Damage </a:t>
            </a:r>
          </a:p>
          <a:p>
            <a:pPr marL="285750" indent="-285750">
              <a:buFont typeface="Arial" panose="020B0604020202020204" pitchFamily="34" charset="0"/>
              <a:buChar char="•"/>
            </a:pPr>
            <a:endPar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endParaRPr>
          </a:p>
          <a:p>
            <a:pPr marL="285750" indent="-285750">
              <a:buFont typeface="Arial" panose="020B0604020202020204" pitchFamily="34" charset="0"/>
              <a:buChar char="•"/>
            </a:pPr>
            <a:r>
              <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rPr>
              <a:t>Foot Damage</a:t>
            </a:r>
          </a:p>
          <a:p>
            <a:pPr marL="285750" indent="-285750">
              <a:buFont typeface="Arial" panose="020B0604020202020204" pitchFamily="34" charset="0"/>
              <a:buChar char="•"/>
            </a:pPr>
            <a:endPar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endParaRPr>
          </a:p>
          <a:p>
            <a:pPr marL="285750" indent="-285750">
              <a:buFont typeface="Arial" panose="020B0604020202020204" pitchFamily="34" charset="0"/>
              <a:buChar char="•"/>
            </a:pPr>
            <a:r>
              <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rPr>
              <a:t>Skin and Mouth conditions</a:t>
            </a:r>
          </a:p>
          <a:p>
            <a:pPr marL="285750" indent="-285750">
              <a:buFont typeface="Arial" panose="020B0604020202020204" pitchFamily="34" charset="0"/>
              <a:buChar char="•"/>
            </a:pPr>
            <a:endPar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endParaRPr>
          </a:p>
          <a:p>
            <a:pPr marL="285750" indent="-285750">
              <a:buFont typeface="Arial" panose="020B0604020202020204" pitchFamily="34" charset="0"/>
              <a:buChar char="•"/>
            </a:pPr>
            <a:r>
              <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rPr>
              <a:t>Pregnancy Complications</a:t>
            </a:r>
          </a:p>
          <a:p>
            <a:r>
              <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rPr>
              <a:t> </a:t>
            </a:r>
          </a:p>
          <a:p>
            <a:pPr marL="285750" indent="-285750">
              <a:buFont typeface="Arial" panose="020B0604020202020204" pitchFamily="34" charset="0"/>
              <a:buChar char="•"/>
            </a:pPr>
            <a:r>
              <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rPr>
              <a:t>Slow Healing</a:t>
            </a:r>
          </a:p>
          <a:p>
            <a:endPar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endParaRPr>
          </a:p>
          <a:p>
            <a:pPr marL="285750" indent="-285750">
              <a:buFont typeface="Arial" panose="020B0604020202020204" pitchFamily="34" charset="0"/>
              <a:buChar char="•"/>
            </a:pPr>
            <a:r>
              <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rPr>
              <a:t>Hearing Impairment</a:t>
            </a:r>
          </a:p>
          <a:p>
            <a:pPr marL="285750" indent="-285750">
              <a:buFont typeface="Arial" panose="020B0604020202020204" pitchFamily="34" charset="0"/>
              <a:buChar char="•"/>
            </a:pPr>
            <a:endPar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endParaRPr>
          </a:p>
          <a:p>
            <a:pPr marL="285750" indent="-285750">
              <a:buFont typeface="Arial" panose="020B0604020202020204" pitchFamily="34" charset="0"/>
              <a:buChar char="•"/>
            </a:pPr>
            <a:r>
              <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rPr>
              <a:t>Sleep Apnea</a:t>
            </a:r>
          </a:p>
          <a:p>
            <a:pPr marL="285750" indent="-285750">
              <a:buFont typeface="Arial" panose="020B0604020202020204" pitchFamily="34" charset="0"/>
              <a:buChar char="•"/>
            </a:pPr>
            <a:endPar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endParaRPr>
          </a:p>
          <a:p>
            <a:pPr marL="285750" indent="-285750">
              <a:buFont typeface="Arial" panose="020B0604020202020204" pitchFamily="34" charset="0"/>
              <a:buChar char="•"/>
            </a:pPr>
            <a:endPar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endParaRPr>
          </a:p>
          <a:p>
            <a:pPr marL="285750" indent="-285750">
              <a:buFont typeface="Arial" panose="020B0604020202020204" pitchFamily="34" charset="0"/>
              <a:buChar char="•"/>
            </a:pPr>
            <a:r>
              <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rPr>
              <a:t>Dementia			</a:t>
            </a:r>
          </a:p>
          <a:p>
            <a:endParaRPr lang="en-US" sz="1600"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endParaRPr>
          </a:p>
          <a:p>
            <a:pPr marL="285750" indent="-285750">
              <a:buFont typeface="Arial" panose="020B0604020202020204" pitchFamily="34" charset="0"/>
              <a:buChar char="•"/>
            </a:pPr>
            <a:r>
              <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rPr>
              <a:t>High Blood Pressure</a:t>
            </a:r>
          </a:p>
          <a:p>
            <a:pPr marL="285750" indent="-285750">
              <a:buFont typeface="Arial" panose="020B0604020202020204" pitchFamily="34" charset="0"/>
              <a:buChar char="•"/>
            </a:pPr>
            <a:endPar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endParaRPr>
          </a:p>
          <a:p>
            <a:pPr marL="285750" indent="-285750">
              <a:buFont typeface="Arial" panose="020B0604020202020204" pitchFamily="34" charset="0"/>
              <a:buChar char="•"/>
            </a:pPr>
            <a:r>
              <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rPr>
              <a:t>High Cholesterol</a:t>
            </a:r>
          </a:p>
          <a:p>
            <a:endPar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endParaRPr>
          </a:p>
          <a:p>
            <a:pPr marL="285750" indent="-285750">
              <a:buFont typeface="Arial" panose="020B0604020202020204" pitchFamily="34" charset="0"/>
              <a:buChar char="•"/>
            </a:pPr>
            <a:r>
              <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rPr>
              <a:t>Stroke</a:t>
            </a:r>
          </a:p>
          <a:p>
            <a:pPr marL="285750" indent="-285750">
              <a:buFont typeface="Arial" panose="020B0604020202020204" pitchFamily="34" charset="0"/>
              <a:buChar char="•"/>
            </a:pPr>
            <a:endPar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endParaRPr>
          </a:p>
          <a:p>
            <a:pPr marL="285750" indent="-285750">
              <a:buFont typeface="Arial" panose="020B0604020202020204" pitchFamily="34" charset="0"/>
              <a:buChar char="•"/>
            </a:pPr>
            <a:r>
              <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rPr>
              <a:t>Nonalcoholic fatty liver disease</a:t>
            </a:r>
          </a:p>
          <a:p>
            <a:pPr marL="285750" indent="-285750">
              <a:buFont typeface="Arial" panose="020B0604020202020204" pitchFamily="34" charset="0"/>
              <a:buChar char="•"/>
            </a:pPr>
            <a:endPar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endParaRPr>
          </a:p>
          <a:p>
            <a:pPr marL="285750" indent="-285750">
              <a:buFont typeface="Arial" panose="020B0604020202020204" pitchFamily="34" charset="0"/>
              <a:buChar char="•"/>
            </a:pPr>
            <a:r>
              <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rPr>
              <a:t>Blindness</a:t>
            </a:r>
          </a:p>
          <a:p>
            <a:pPr marL="285750" indent="-285750">
              <a:buFont typeface="Arial" panose="020B0604020202020204" pitchFamily="34" charset="0"/>
              <a:buChar char="•"/>
            </a:pPr>
            <a:endPar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endParaRPr>
          </a:p>
          <a:p>
            <a:pPr marL="285750" indent="-285750">
              <a:buFont typeface="Arial" panose="020B0604020202020204" pitchFamily="34" charset="0"/>
              <a:buChar char="•"/>
            </a:pPr>
            <a:r>
              <a:rPr lang="en-US" b="1" spc="5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latin typeface="Bookman Old Style" panose="02050604050505020204" pitchFamily="18" charset="0"/>
              </a:rPr>
              <a:t>Amputation</a:t>
            </a:r>
          </a:p>
          <a:p>
            <a:endParaRPr lang="en-US"/>
          </a:p>
        </p:txBody>
      </p:sp>
      <p:sp>
        <p:nvSpPr>
          <p:cNvPr id="4" name="TextBox 3">
            <a:extLst>
              <a:ext uri="{FF2B5EF4-FFF2-40B4-BE49-F238E27FC236}">
                <a16:creationId xmlns:a16="http://schemas.microsoft.com/office/drawing/2014/main" id="{9DF3D947-8078-6432-AA35-E645C65CF298}"/>
              </a:ext>
            </a:extLst>
          </p:cNvPr>
          <p:cNvSpPr txBox="1"/>
          <p:nvPr/>
        </p:nvSpPr>
        <p:spPr>
          <a:xfrm>
            <a:off x="8089684" y="4795897"/>
            <a:ext cx="5298334" cy="2062103"/>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spc="50" normalizeH="0" baseline="0" noProof="0">
              <a:ln w="9525" cmpd="sng">
                <a:noFill/>
                <a:prstDash val="solid"/>
              </a:ln>
              <a:solidFill>
                <a:srgbClr val="70AD47">
                  <a:tint val="1000"/>
                </a:srgbClr>
              </a:solidFill>
              <a:effectLst>
                <a:glow rad="38100">
                  <a:schemeClr val="accent1">
                    <a:alpha val="40000"/>
                  </a:schemeClr>
                </a:glow>
                <a:outerShdw blurRad="50800" dist="38100" algn="l" rotWithShape="0">
                  <a:prstClr val="black">
                    <a:alpha val="40000"/>
                  </a:prstClr>
                </a:outerShdw>
              </a:effectLst>
              <a:uLnTx/>
              <a:uFillTx/>
              <a:latin typeface="Aptos" panose="0211000402020202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spc="50" normalizeH="0" baseline="0" noProof="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uLnTx/>
                <a:uFillTx/>
                <a:latin typeface="Aptos" panose="02110004020202020204"/>
                <a:ea typeface="+mn-ea"/>
                <a:cs typeface="+mn-cs"/>
              </a:rPr>
              <a:t>Affects The Baby (Gestational)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spc="50" normalizeH="0" baseline="0" noProof="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uLnTx/>
                <a:uFillTx/>
                <a:latin typeface="Aptos" panose="02110004020202020204"/>
                <a:ea typeface="+mn-ea"/>
                <a:cs typeface="+mn-cs"/>
              </a:rPr>
              <a:t>Excessive Birth weight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spc="50" normalizeH="0" baseline="0" noProof="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uLnTx/>
                <a:uFillTx/>
                <a:latin typeface="Aptos" panose="02110004020202020204"/>
                <a:ea typeface="+mn-ea"/>
                <a:cs typeface="+mn-cs"/>
              </a:rPr>
              <a:t>Early Birth (Preterm)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spc="50" normalizeH="0" baseline="0" noProof="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uLnTx/>
                <a:uFillTx/>
                <a:latin typeface="Aptos" panose="02110004020202020204"/>
                <a:ea typeface="+mn-ea"/>
                <a:cs typeface="+mn-cs"/>
              </a:rPr>
              <a:t>Breathing Difficulties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spc="50" normalizeH="0" baseline="0" noProof="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uLnTx/>
                <a:uFillTx/>
                <a:latin typeface="Aptos" panose="02110004020202020204"/>
                <a:ea typeface="+mn-ea"/>
                <a:cs typeface="+mn-cs"/>
              </a:rPr>
              <a:t>Low Blood Sugar ( Hypoglycemia)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spc="50" normalizeH="0" baseline="0" noProof="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uLnTx/>
                <a:uFillTx/>
                <a:latin typeface="Aptos" panose="02110004020202020204"/>
                <a:ea typeface="+mn-ea"/>
                <a:cs typeface="+mn-cs"/>
              </a:rPr>
              <a:t>Obesity and type 2 later in life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spc="50" normalizeH="0" baseline="0" noProof="0">
                <a:ln w="9525" cmpd="sng">
                  <a:noFill/>
                  <a:prstDash val="solid"/>
                </a:ln>
                <a:solidFill>
                  <a:sysClr val="windowText" lastClr="000000"/>
                </a:solidFill>
                <a:effectLst>
                  <a:glow rad="38100">
                    <a:schemeClr val="accent1">
                      <a:alpha val="40000"/>
                    </a:schemeClr>
                  </a:glow>
                  <a:outerShdw blurRad="50800" dist="38100" algn="l" rotWithShape="0">
                    <a:prstClr val="black">
                      <a:alpha val="40000"/>
                    </a:prstClr>
                  </a:outerShdw>
                </a:effectLst>
                <a:uLnTx/>
                <a:uFillTx/>
                <a:latin typeface="Aptos" panose="02110004020202020204"/>
                <a:ea typeface="+mn-ea"/>
                <a:cs typeface="+mn-cs"/>
              </a:rPr>
              <a:t>Stillbirth</a:t>
            </a:r>
          </a:p>
        </p:txBody>
      </p:sp>
    </p:spTree>
    <p:extLst>
      <p:ext uri="{BB962C8B-B14F-4D97-AF65-F5344CB8AC3E}">
        <p14:creationId xmlns:p14="http://schemas.microsoft.com/office/powerpoint/2010/main" val="9618277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animEffect transition="in" filter="fade">
                                      <p:cBhvr>
                                        <p:cTn id="40" dur="500"/>
                                        <p:tgtEl>
                                          <p:spTgt spid="5">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animEffect transition="in" filter="fade">
                                      <p:cBhvr>
                                        <p:cTn id="45" dur="500"/>
                                        <p:tgtEl>
                                          <p:spTgt spid="5">
                                            <p:txEl>
                                              <p:pRg st="12" end="1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xEl>
                                              <p:pRg st="13" end="13"/>
                                            </p:txEl>
                                          </p:spTgt>
                                        </p:tgtEl>
                                        <p:attrNameLst>
                                          <p:attrName>style.visibility</p:attrName>
                                        </p:attrNameLst>
                                      </p:cBhvr>
                                      <p:to>
                                        <p:strVal val="visible"/>
                                      </p:to>
                                    </p:set>
                                    <p:animEffect transition="in" filter="fade">
                                      <p:cBhvr>
                                        <p:cTn id="50" dur="500"/>
                                        <p:tgtEl>
                                          <p:spTgt spid="5">
                                            <p:txEl>
                                              <p:pRg st="13" end="1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
                                            <p:txEl>
                                              <p:pRg st="14" end="14"/>
                                            </p:txEl>
                                          </p:spTgt>
                                        </p:tgtEl>
                                        <p:attrNameLst>
                                          <p:attrName>style.visibility</p:attrName>
                                        </p:attrNameLst>
                                      </p:cBhvr>
                                      <p:to>
                                        <p:strVal val="visible"/>
                                      </p:to>
                                    </p:set>
                                    <p:animEffect transition="in" filter="fade">
                                      <p:cBhvr>
                                        <p:cTn id="55" dur="500"/>
                                        <p:tgtEl>
                                          <p:spTgt spid="5">
                                            <p:txEl>
                                              <p:pRg st="14" end="1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
                                            <p:txEl>
                                              <p:pRg st="16" end="16"/>
                                            </p:txEl>
                                          </p:spTgt>
                                        </p:tgtEl>
                                        <p:attrNameLst>
                                          <p:attrName>style.visibility</p:attrName>
                                        </p:attrNameLst>
                                      </p:cBhvr>
                                      <p:to>
                                        <p:strVal val="visible"/>
                                      </p:to>
                                    </p:set>
                                    <p:animEffect transition="in" filter="fade">
                                      <p:cBhvr>
                                        <p:cTn id="60" dur="500"/>
                                        <p:tgtEl>
                                          <p:spTgt spid="5">
                                            <p:txEl>
                                              <p:pRg st="16" end="1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5">
                                            <p:txEl>
                                              <p:pRg st="18" end="18"/>
                                            </p:txEl>
                                          </p:spTgt>
                                        </p:tgtEl>
                                        <p:attrNameLst>
                                          <p:attrName>style.visibility</p:attrName>
                                        </p:attrNameLst>
                                      </p:cBhvr>
                                      <p:to>
                                        <p:strVal val="visible"/>
                                      </p:to>
                                    </p:set>
                                    <p:animEffect transition="in" filter="fade">
                                      <p:cBhvr>
                                        <p:cTn id="65" dur="500"/>
                                        <p:tgtEl>
                                          <p:spTgt spid="5">
                                            <p:txEl>
                                              <p:pRg st="18" end="1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5">
                                            <p:txEl>
                                              <p:pRg st="21" end="21"/>
                                            </p:txEl>
                                          </p:spTgt>
                                        </p:tgtEl>
                                        <p:attrNameLst>
                                          <p:attrName>style.visibility</p:attrName>
                                        </p:attrNameLst>
                                      </p:cBhvr>
                                      <p:to>
                                        <p:strVal val="visible"/>
                                      </p:to>
                                    </p:set>
                                    <p:animEffect transition="in" filter="fade">
                                      <p:cBhvr>
                                        <p:cTn id="70" dur="500"/>
                                        <p:tgtEl>
                                          <p:spTgt spid="5">
                                            <p:txEl>
                                              <p:pRg st="21" end="2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5">
                                            <p:txEl>
                                              <p:pRg st="23" end="23"/>
                                            </p:txEl>
                                          </p:spTgt>
                                        </p:tgtEl>
                                        <p:attrNameLst>
                                          <p:attrName>style.visibility</p:attrName>
                                        </p:attrNameLst>
                                      </p:cBhvr>
                                      <p:to>
                                        <p:strVal val="visible"/>
                                      </p:to>
                                    </p:set>
                                    <p:animEffect transition="in" filter="fade">
                                      <p:cBhvr>
                                        <p:cTn id="75" dur="500"/>
                                        <p:tgtEl>
                                          <p:spTgt spid="5">
                                            <p:txEl>
                                              <p:pRg st="23" end="2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5">
                                            <p:txEl>
                                              <p:pRg st="25" end="25"/>
                                            </p:txEl>
                                          </p:spTgt>
                                        </p:tgtEl>
                                        <p:attrNameLst>
                                          <p:attrName>style.visibility</p:attrName>
                                        </p:attrNameLst>
                                      </p:cBhvr>
                                      <p:to>
                                        <p:strVal val="visible"/>
                                      </p:to>
                                    </p:set>
                                    <p:animEffect transition="in" filter="fade">
                                      <p:cBhvr>
                                        <p:cTn id="80" dur="500"/>
                                        <p:tgtEl>
                                          <p:spTgt spid="5">
                                            <p:txEl>
                                              <p:pRg st="25" end="25"/>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5">
                                            <p:txEl>
                                              <p:pRg st="27" end="27"/>
                                            </p:txEl>
                                          </p:spTgt>
                                        </p:tgtEl>
                                        <p:attrNameLst>
                                          <p:attrName>style.visibility</p:attrName>
                                        </p:attrNameLst>
                                      </p:cBhvr>
                                      <p:to>
                                        <p:strVal val="visible"/>
                                      </p:to>
                                    </p:set>
                                    <p:animEffect transition="in" filter="fade">
                                      <p:cBhvr>
                                        <p:cTn id="85" dur="500"/>
                                        <p:tgtEl>
                                          <p:spTgt spid="5">
                                            <p:txEl>
                                              <p:pRg st="27" end="27"/>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5">
                                            <p:txEl>
                                              <p:pRg st="29" end="29"/>
                                            </p:txEl>
                                          </p:spTgt>
                                        </p:tgtEl>
                                        <p:attrNameLst>
                                          <p:attrName>style.visibility</p:attrName>
                                        </p:attrNameLst>
                                      </p:cBhvr>
                                      <p:to>
                                        <p:strVal val="visible"/>
                                      </p:to>
                                    </p:set>
                                    <p:animEffect transition="in" filter="fade">
                                      <p:cBhvr>
                                        <p:cTn id="90" dur="500"/>
                                        <p:tgtEl>
                                          <p:spTgt spid="5">
                                            <p:txEl>
                                              <p:pRg st="29" end="29"/>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5">
                                            <p:txEl>
                                              <p:pRg st="31" end="31"/>
                                            </p:txEl>
                                          </p:spTgt>
                                        </p:tgtEl>
                                        <p:attrNameLst>
                                          <p:attrName>style.visibility</p:attrName>
                                        </p:attrNameLst>
                                      </p:cBhvr>
                                      <p:to>
                                        <p:strVal val="visible"/>
                                      </p:to>
                                    </p:set>
                                    <p:animEffect transition="in" filter="fade">
                                      <p:cBhvr>
                                        <p:cTn id="95" dur="500"/>
                                        <p:tgtEl>
                                          <p:spTgt spid="5">
                                            <p:txEl>
                                              <p:pRg st="31" end="31"/>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5">
                                            <p:txEl>
                                              <p:pRg st="33" end="33"/>
                                            </p:txEl>
                                          </p:spTgt>
                                        </p:tgtEl>
                                        <p:attrNameLst>
                                          <p:attrName>style.visibility</p:attrName>
                                        </p:attrNameLst>
                                      </p:cBhvr>
                                      <p:to>
                                        <p:strVal val="visible"/>
                                      </p:to>
                                    </p:set>
                                    <p:animEffect transition="in" filter="fade">
                                      <p:cBhvr>
                                        <p:cTn id="100" dur="500"/>
                                        <p:tgtEl>
                                          <p:spTgt spid="5">
                                            <p:txEl>
                                              <p:pRg st="33" end="3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B6B1D-4FCA-91BA-5657-E514029F5060}"/>
              </a:ext>
            </a:extLst>
          </p:cNvPr>
          <p:cNvSpPr>
            <a:spLocks noGrp="1"/>
          </p:cNvSpPr>
          <p:nvPr>
            <p:ph type="title"/>
          </p:nvPr>
        </p:nvSpPr>
        <p:spPr/>
        <p:txBody>
          <a:bodyPr>
            <a:normAutofit/>
          </a:bodyPr>
          <a:lstStyle/>
          <a:p>
            <a:pPr algn="ctr"/>
            <a:r>
              <a:rPr lang="en-US" sz="7200" i="1">
                <a:effectLst>
                  <a:outerShdw blurRad="50800" dist="50800" dir="5400000" algn="ctr" rotWithShape="0">
                    <a:schemeClr val="bg1"/>
                  </a:outerShdw>
                </a:effectLst>
                <a:latin typeface="Newspaper" pitchFamily="2" charset="0"/>
              </a:rPr>
              <a:t>Warning   Signs</a:t>
            </a:r>
          </a:p>
        </p:txBody>
      </p:sp>
      <p:sp>
        <p:nvSpPr>
          <p:cNvPr id="3" name="Content Placeholder 2">
            <a:extLst>
              <a:ext uri="{FF2B5EF4-FFF2-40B4-BE49-F238E27FC236}">
                <a16:creationId xmlns:a16="http://schemas.microsoft.com/office/drawing/2014/main" id="{678E940B-0C7F-470E-8A1F-EC6AA3D6E939}"/>
              </a:ext>
            </a:extLst>
          </p:cNvPr>
          <p:cNvSpPr>
            <a:spLocks noGrp="1"/>
          </p:cNvSpPr>
          <p:nvPr>
            <p:ph idx="1"/>
          </p:nvPr>
        </p:nvSpPr>
        <p:spPr>
          <a:xfrm>
            <a:off x="2836643" y="1825624"/>
            <a:ext cx="9244116" cy="4875525"/>
          </a:xfrm>
        </p:spPr>
        <p:txBody>
          <a:bodyPr>
            <a:normAutofit fontScale="70000" lnSpcReduction="20000"/>
          </a:bodyPr>
          <a:lstStyle/>
          <a:p>
            <a:r>
              <a:rPr lang="en-US">
                <a:solidFill>
                  <a:sysClr val="windowText" lastClr="000000"/>
                </a:solidFill>
                <a:effectLst>
                  <a:outerShdw blurRad="50800" dist="50800" dir="5400000" algn="ctr" rotWithShape="0">
                    <a:schemeClr val="bg1"/>
                  </a:outerShdw>
                </a:effectLst>
                <a:latin typeface="Bookman Old Style" panose="02050604050505020204" pitchFamily="18" charset="0"/>
              </a:rPr>
              <a:t>Numbness in hands and feet, a prickling, tingling, or painful sensation</a:t>
            </a:r>
          </a:p>
          <a:p>
            <a:endParaRPr lang="en-US">
              <a:solidFill>
                <a:sysClr val="windowText" lastClr="000000"/>
              </a:solidFill>
              <a:effectLst>
                <a:outerShdw blurRad="50800" dist="50800" dir="5400000" algn="ctr" rotWithShape="0">
                  <a:schemeClr val="bg1"/>
                </a:outerShdw>
              </a:effectLst>
              <a:latin typeface="Bookman Old Style" panose="02050604050505020204" pitchFamily="18" charset="0"/>
            </a:endParaRPr>
          </a:p>
          <a:p>
            <a:r>
              <a:rPr lang="en-US">
                <a:solidFill>
                  <a:sysClr val="windowText" lastClr="000000"/>
                </a:solidFill>
                <a:effectLst>
                  <a:outerShdw blurRad="50800" dist="50800" dir="5400000" algn="ctr" rotWithShape="0">
                    <a:schemeClr val="bg1"/>
                  </a:outerShdw>
                </a:effectLst>
                <a:latin typeface="Bookman Old Style" panose="02050604050505020204" pitchFamily="18" charset="0"/>
              </a:rPr>
              <a:t>Increased Urination can be typically more than 3 liters a day as compared to 1 – 2 liters</a:t>
            </a:r>
          </a:p>
          <a:p>
            <a:endParaRPr lang="en-US">
              <a:solidFill>
                <a:sysClr val="windowText" lastClr="000000"/>
              </a:solidFill>
              <a:effectLst>
                <a:outerShdw blurRad="50800" dist="50800" dir="5400000" algn="ctr" rotWithShape="0">
                  <a:schemeClr val="bg1"/>
                </a:outerShdw>
              </a:effectLst>
              <a:latin typeface="Bookman Old Style" panose="02050604050505020204" pitchFamily="18" charset="0"/>
            </a:endParaRPr>
          </a:p>
          <a:p>
            <a:r>
              <a:rPr lang="en-US">
                <a:solidFill>
                  <a:sysClr val="windowText" lastClr="000000"/>
                </a:solidFill>
                <a:effectLst>
                  <a:outerShdw blurRad="50800" dist="50800" dir="5400000" algn="ctr" rotWithShape="0">
                    <a:schemeClr val="bg1"/>
                  </a:outerShdw>
                </a:effectLst>
                <a:latin typeface="Bookman Old Style" panose="02050604050505020204" pitchFamily="18" charset="0"/>
              </a:rPr>
              <a:t>Unexplained/ Unplanned Weight loss can happen rapidly because of the body’s inability to absorb glucose properly</a:t>
            </a:r>
          </a:p>
          <a:p>
            <a:endParaRPr lang="en-US">
              <a:solidFill>
                <a:sysClr val="windowText" lastClr="000000"/>
              </a:solidFill>
              <a:effectLst>
                <a:outerShdw blurRad="50800" dist="50800" dir="5400000" algn="ctr" rotWithShape="0">
                  <a:schemeClr val="bg1"/>
                </a:outerShdw>
              </a:effectLst>
              <a:latin typeface="Bookman Old Style" panose="02050604050505020204" pitchFamily="18" charset="0"/>
            </a:endParaRPr>
          </a:p>
          <a:p>
            <a:r>
              <a:rPr lang="en-US">
                <a:solidFill>
                  <a:sysClr val="windowText" lastClr="000000"/>
                </a:solidFill>
                <a:effectLst>
                  <a:outerShdw blurRad="50800" dist="50800" dir="5400000" algn="ctr" rotWithShape="0">
                    <a:schemeClr val="bg1"/>
                  </a:outerShdw>
                </a:effectLst>
                <a:latin typeface="Bookman Old Style" panose="02050604050505020204" pitchFamily="18" charset="0"/>
              </a:rPr>
              <a:t>Blurry Vision can happen when blood glucose levels reach dangerous levels resulting in damage to blood vessels in the eye</a:t>
            </a:r>
          </a:p>
          <a:p>
            <a:endParaRPr lang="en-US">
              <a:solidFill>
                <a:sysClr val="windowText" lastClr="000000"/>
              </a:solidFill>
              <a:effectLst>
                <a:outerShdw blurRad="50800" dist="50800" dir="5400000" algn="ctr" rotWithShape="0">
                  <a:schemeClr val="bg1"/>
                </a:outerShdw>
              </a:effectLst>
              <a:latin typeface="Bookman Old Style" panose="02050604050505020204" pitchFamily="18" charset="0"/>
            </a:endParaRPr>
          </a:p>
          <a:p>
            <a:r>
              <a:rPr lang="en-US">
                <a:solidFill>
                  <a:sysClr val="windowText" lastClr="000000"/>
                </a:solidFill>
                <a:effectLst>
                  <a:outerShdw blurRad="50800" dist="50800" dir="5400000" algn="ctr" rotWithShape="0">
                    <a:schemeClr val="bg1"/>
                  </a:outerShdw>
                </a:effectLst>
                <a:latin typeface="Bookman Old Style" panose="02050604050505020204" pitchFamily="18" charset="0"/>
              </a:rPr>
              <a:t>Unexplained Tiredness / Fatigue is one of the most prevalent and frustrating symptoms of diabetes</a:t>
            </a:r>
          </a:p>
          <a:p>
            <a:endParaRPr lang="en-US">
              <a:solidFill>
                <a:sysClr val="windowText" lastClr="000000"/>
              </a:solidFill>
              <a:effectLst>
                <a:outerShdw blurRad="50800" dist="50800" dir="5400000" algn="ctr" rotWithShape="0">
                  <a:schemeClr val="bg1"/>
                </a:outerShdw>
              </a:effectLst>
              <a:latin typeface="Bookman Old Style" panose="02050604050505020204" pitchFamily="18" charset="0"/>
            </a:endParaRPr>
          </a:p>
          <a:p>
            <a:r>
              <a:rPr lang="en-US">
                <a:solidFill>
                  <a:sysClr val="windowText" lastClr="000000"/>
                </a:solidFill>
                <a:effectLst>
                  <a:outerShdw blurRad="50800" dist="50800" dir="5400000" algn="ctr" rotWithShape="0">
                    <a:schemeClr val="bg1"/>
                  </a:outerShdw>
                </a:effectLst>
                <a:latin typeface="Bookman Old Style" panose="02050604050505020204" pitchFamily="18" charset="0"/>
              </a:rPr>
              <a:t>Unquenchable Thirst is a result of high blood sugars causing dry mouth and dehydration</a:t>
            </a:r>
          </a:p>
        </p:txBody>
      </p:sp>
    </p:spTree>
    <p:extLst>
      <p:ext uri="{BB962C8B-B14F-4D97-AF65-F5344CB8AC3E}">
        <p14:creationId xmlns:p14="http://schemas.microsoft.com/office/powerpoint/2010/main" val="4561245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3DB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251B-F932-70BA-E861-C22E69A8925F}"/>
              </a:ext>
            </a:extLst>
          </p:cNvPr>
          <p:cNvSpPr>
            <a:spLocks noGrp="1"/>
          </p:cNvSpPr>
          <p:nvPr>
            <p:ph type="title"/>
          </p:nvPr>
        </p:nvSpPr>
        <p:spPr>
          <a:xfrm>
            <a:off x="838202" y="1"/>
            <a:ext cx="10515600" cy="1690688"/>
          </a:xfrm>
        </p:spPr>
        <p:txBody>
          <a:bodyPr>
            <a:normAutofit/>
          </a:bodyPr>
          <a:lstStyle/>
          <a:p>
            <a:pPr algn="ctr"/>
            <a:r>
              <a:rPr lang="en-US" sz="7200">
                <a:latin typeface="Bookman Old Style" panose="02050604050505020204" pitchFamily="18" charset="0"/>
              </a:rPr>
              <a:t>Testing for Diabetes</a:t>
            </a:r>
          </a:p>
        </p:txBody>
      </p:sp>
      <p:sp>
        <p:nvSpPr>
          <p:cNvPr id="5" name="TextBox 4">
            <a:extLst>
              <a:ext uri="{FF2B5EF4-FFF2-40B4-BE49-F238E27FC236}">
                <a16:creationId xmlns:a16="http://schemas.microsoft.com/office/drawing/2014/main" id="{FFA6AD08-1C9D-A2BA-B846-4CDC9B1F5005}"/>
              </a:ext>
            </a:extLst>
          </p:cNvPr>
          <p:cNvSpPr txBox="1"/>
          <p:nvPr/>
        </p:nvSpPr>
        <p:spPr>
          <a:xfrm>
            <a:off x="0" y="2270235"/>
            <a:ext cx="4699748" cy="3970318"/>
          </a:xfrm>
          <a:prstGeom prst="rect">
            <a:avLst/>
          </a:prstGeom>
          <a:noFill/>
        </p:spPr>
        <p:txBody>
          <a:bodyPr wrap="square">
            <a:spAutoFit/>
          </a:bodyPr>
          <a:lstStyle/>
          <a:p>
            <a:pPr algn="ctr"/>
            <a:r>
              <a:rPr lang="en-US" b="1" i="1">
                <a:effectLst/>
                <a:latin typeface="Bookman Old Style" panose="02050604050505020204" pitchFamily="18" charset="0"/>
              </a:rPr>
              <a:t>C-peptide </a:t>
            </a:r>
          </a:p>
          <a:p>
            <a:r>
              <a:rPr lang="en-US" b="0" i="0">
                <a:effectLst/>
                <a:latin typeface="Bookman Old Style" panose="02050604050505020204" pitchFamily="18" charset="0"/>
              </a:rPr>
              <a:t>is a peptide that the pancreas produces during the process of making insulin. It's released into the bloodstream at the same time as insulin in equal amounts and doesn't affect blood glucose levels. However, C-peptide stays in the blood longer than insulin, making it easier to measure accurately. A C-peptide test can help doctors understand, monitor, and treat disorders related to insulin production, such as diabetes and hypoglycemia (low blood sugar)</a:t>
            </a:r>
            <a:endParaRPr lang="en-US">
              <a:latin typeface="Bookman Old Style" panose="02050604050505020204" pitchFamily="18" charset="0"/>
            </a:endParaRPr>
          </a:p>
        </p:txBody>
      </p:sp>
      <p:sp>
        <p:nvSpPr>
          <p:cNvPr id="7" name="TextBox 6">
            <a:extLst>
              <a:ext uri="{FF2B5EF4-FFF2-40B4-BE49-F238E27FC236}">
                <a16:creationId xmlns:a16="http://schemas.microsoft.com/office/drawing/2014/main" id="{69D5BF5E-8B46-568D-C916-E56E0D010805}"/>
              </a:ext>
            </a:extLst>
          </p:cNvPr>
          <p:cNvSpPr txBox="1"/>
          <p:nvPr/>
        </p:nvSpPr>
        <p:spPr>
          <a:xfrm>
            <a:off x="7965710" y="2270235"/>
            <a:ext cx="4226289" cy="3416320"/>
          </a:xfrm>
          <a:prstGeom prst="rect">
            <a:avLst/>
          </a:prstGeom>
          <a:noFill/>
        </p:spPr>
        <p:txBody>
          <a:bodyPr wrap="square">
            <a:spAutoFit/>
          </a:bodyPr>
          <a:lstStyle/>
          <a:p>
            <a:pPr algn="ctr"/>
            <a:r>
              <a:rPr lang="en-US" b="1" i="1">
                <a:effectLst/>
                <a:latin typeface="Bookman Old Style" panose="02050604050505020204" pitchFamily="18" charset="0"/>
              </a:rPr>
              <a:t>A1C</a:t>
            </a:r>
          </a:p>
          <a:p>
            <a:r>
              <a:rPr lang="en-US" b="0" i="0">
                <a:effectLst/>
                <a:latin typeface="Bookman Old Style" panose="02050604050505020204" pitchFamily="18" charset="0"/>
              </a:rPr>
              <a:t>The A1C test, also known as the hemoglobin A1C or HbA1c test, measures a person's average blood sugar levels over the previous three months. It's a blood test that measures the percentage of hemoglobin proteins in red blood cells that are coated with sugar, or glycated. The higher the percentage of glycated hemoglobin, the higher the person's blood sugar levels</a:t>
            </a:r>
            <a:endParaRPr lang="en-US">
              <a:latin typeface="Bookman Old Style" panose="02050604050505020204" pitchFamily="18" charset="0"/>
            </a:endParaRPr>
          </a:p>
        </p:txBody>
      </p:sp>
      <p:pic>
        <p:nvPicPr>
          <p:cNvPr id="3074" name="Picture 2" descr="RussFit.com: Should You Live &amp; Die by Your A1c Level?">
            <a:extLst>
              <a:ext uri="{FF2B5EF4-FFF2-40B4-BE49-F238E27FC236}">
                <a16:creationId xmlns:a16="http://schemas.microsoft.com/office/drawing/2014/main" id="{D2247362-FC0C-2006-9806-B29C18204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3534" y="4854387"/>
            <a:ext cx="3212175" cy="18481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3. Multiple actions of C-peptide in diabetes. | Download Scientific Diagram">
            <a:extLst>
              <a:ext uri="{FF2B5EF4-FFF2-40B4-BE49-F238E27FC236}">
                <a16:creationId xmlns:a16="http://schemas.microsoft.com/office/drawing/2014/main" id="{38E3AD21-2CB4-1AF7-9D27-0D88AEF2B5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535" y="1690689"/>
            <a:ext cx="3212175" cy="3076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3087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076"/>
                                        </p:tgtEl>
                                        <p:attrNameLst>
                                          <p:attrName>style.visibility</p:attrName>
                                        </p:attrNameLst>
                                      </p:cBhvr>
                                      <p:to>
                                        <p:strVal val="visible"/>
                                      </p:to>
                                    </p:set>
                                    <p:animEffect transition="in" filter="fade">
                                      <p:cBhvr>
                                        <p:cTn id="24" dur="500"/>
                                        <p:tgtEl>
                                          <p:spTgt spid="307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fade">
                                      <p:cBhvr>
                                        <p:cTn id="34" dur="500"/>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74"/>
                                        </p:tgtEl>
                                        <p:attrNameLst>
                                          <p:attrName>style.visibility</p:attrName>
                                        </p:attrNameLst>
                                      </p:cBhvr>
                                      <p:to>
                                        <p:strVal val="visible"/>
                                      </p:to>
                                    </p:set>
                                    <p:animEffect transition="in" filter="fade">
                                      <p:cBhvr>
                                        <p:cTn id="3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ard Area Lions Club | Howard PA">
            <a:extLst>
              <a:ext uri="{FF2B5EF4-FFF2-40B4-BE49-F238E27FC236}">
                <a16:creationId xmlns:a16="http://schemas.microsoft.com/office/drawing/2014/main" id="{60801193-7359-AAA4-B5DB-E240718E8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 y="0"/>
            <a:ext cx="1518584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207DCBA-227B-ACB7-4A67-F9A3F01151A6}"/>
              </a:ext>
            </a:extLst>
          </p:cNvPr>
          <p:cNvSpPr txBox="1"/>
          <p:nvPr/>
        </p:nvSpPr>
        <p:spPr>
          <a:xfrm>
            <a:off x="152400" y="152400"/>
            <a:ext cx="9824720" cy="769441"/>
          </a:xfrm>
          <a:prstGeom prst="rect">
            <a:avLst/>
          </a:prstGeom>
          <a:noFill/>
        </p:spPr>
        <p:txBody>
          <a:bodyPr wrap="square" rtlCol="0">
            <a:spAutoFit/>
          </a:bodyPr>
          <a:lstStyle/>
          <a:p>
            <a:r>
              <a:rPr lang="en-US" sz="4400" dirty="0">
                <a:solidFill>
                  <a:schemeClr val="bg1"/>
                </a:solidFill>
                <a:latin typeface="Times New Roman" panose="02020603050405020304" pitchFamily="18" charset="0"/>
                <a:cs typeface="Times New Roman" panose="02020603050405020304" pitchFamily="18" charset="0"/>
              </a:rPr>
              <a:t>Burden Of Diabetes In Pennsylvania</a:t>
            </a:r>
          </a:p>
        </p:txBody>
      </p:sp>
      <p:sp>
        <p:nvSpPr>
          <p:cNvPr id="5" name="TextBox 4">
            <a:extLst>
              <a:ext uri="{FF2B5EF4-FFF2-40B4-BE49-F238E27FC236}">
                <a16:creationId xmlns:a16="http://schemas.microsoft.com/office/drawing/2014/main" id="{F23065A5-C0ED-21F8-D926-53C4E5F58E0E}"/>
              </a:ext>
            </a:extLst>
          </p:cNvPr>
          <p:cNvSpPr txBox="1"/>
          <p:nvPr/>
        </p:nvSpPr>
        <p:spPr>
          <a:xfrm>
            <a:off x="486384" y="1789889"/>
            <a:ext cx="7830766" cy="4154984"/>
          </a:xfrm>
          <a:prstGeom prst="rect">
            <a:avLst/>
          </a:prstGeom>
          <a:noFill/>
        </p:spPr>
        <p:txBody>
          <a:bodyPr wrap="square" rtlCol="0">
            <a:spAutoFit/>
          </a:bodyPr>
          <a:lstStyle/>
          <a:p>
            <a:r>
              <a:rPr lang="en-US" sz="2400" dirty="0">
                <a:solidFill>
                  <a:schemeClr val="bg1"/>
                </a:solidFill>
              </a:rPr>
              <a:t>We have an epidemic in Pennsylvania. </a:t>
            </a:r>
          </a:p>
          <a:p>
            <a:endParaRPr lang="en-US" sz="2400" dirty="0">
              <a:solidFill>
                <a:schemeClr val="bg1"/>
              </a:solidFill>
            </a:endParaRPr>
          </a:p>
          <a:p>
            <a:r>
              <a:rPr lang="en-US" sz="2400" dirty="0">
                <a:solidFill>
                  <a:schemeClr val="bg1"/>
                </a:solidFill>
              </a:rPr>
              <a:t>	Approximately 1,145,500 adults in Pennsylvania, or 	     11.1% of adult population, have diagnosed 	   	     diabetes. </a:t>
            </a:r>
          </a:p>
          <a:p>
            <a:endParaRPr lang="en-US" sz="2400" dirty="0">
              <a:solidFill>
                <a:schemeClr val="bg1"/>
              </a:solidFill>
            </a:endParaRPr>
          </a:p>
          <a:p>
            <a:r>
              <a:rPr lang="en-US" sz="2400" dirty="0">
                <a:solidFill>
                  <a:schemeClr val="bg1"/>
                </a:solidFill>
              </a:rPr>
              <a:t>	Every year, an estimated 61,000 adults in 	 	 	     Pennsylvania are diagnosed with diabetes</a:t>
            </a:r>
          </a:p>
          <a:p>
            <a:endParaRPr lang="en-US" sz="2400" dirty="0">
              <a:solidFill>
                <a:schemeClr val="bg1"/>
              </a:solidFill>
            </a:endParaRPr>
          </a:p>
          <a:p>
            <a:r>
              <a:rPr lang="en-US" sz="2400" dirty="0">
                <a:solidFill>
                  <a:schemeClr val="bg1"/>
                </a:solidFill>
              </a:rPr>
              <a:t>	Approximately 3,345,700 adults in Pennsylvania, or 	     33.4% of the adult population, have obesity </a:t>
            </a:r>
          </a:p>
        </p:txBody>
      </p:sp>
    </p:spTree>
    <p:extLst>
      <p:ext uri="{BB962C8B-B14F-4D97-AF65-F5344CB8AC3E}">
        <p14:creationId xmlns:p14="http://schemas.microsoft.com/office/powerpoint/2010/main" val="338854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9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D16C-A8C9-4DB0-8D17-EFAF8167A4FE}"/>
              </a:ext>
            </a:extLst>
          </p:cNvPr>
          <p:cNvSpPr>
            <a:spLocks noGrp="1"/>
          </p:cNvSpPr>
          <p:nvPr>
            <p:ph type="title"/>
          </p:nvPr>
        </p:nvSpPr>
        <p:spPr>
          <a:xfrm>
            <a:off x="1964235" y="122793"/>
            <a:ext cx="10515600" cy="1325563"/>
          </a:xfrm>
        </p:spPr>
        <p:txBody>
          <a:bodyPr>
            <a:normAutofit/>
          </a:bodyPr>
          <a:lstStyle/>
          <a:p>
            <a:pPr algn="ctr"/>
            <a:r>
              <a:rPr lang="en-US" sz="6000" b="1" i="1">
                <a:solidFill>
                  <a:schemeClr val="bg1"/>
                </a:solidFill>
                <a:effectLst>
                  <a:outerShdw blurRad="50800" dist="50800" dir="5400000" algn="ctr" rotWithShape="0">
                    <a:srgbClr val="132F55"/>
                  </a:outerShdw>
                </a:effectLst>
                <a:latin typeface="Bookman Old Style" panose="02050604050505020204" pitchFamily="18" charset="0"/>
              </a:rPr>
              <a:t>Who’s at </a:t>
            </a:r>
            <a:r>
              <a:rPr lang="en-US" sz="7200" b="1" i="1">
                <a:solidFill>
                  <a:schemeClr val="bg1"/>
                </a:solidFill>
                <a:effectLst>
                  <a:outerShdw blurRad="50800" dist="50800" dir="5400000" algn="ctr" rotWithShape="0">
                    <a:srgbClr val="132F55"/>
                  </a:outerShdw>
                </a:effectLst>
                <a:latin typeface="Baskara Demo" pitchFamily="2" charset="0"/>
              </a:rPr>
              <a:t>Risk</a:t>
            </a:r>
          </a:p>
        </p:txBody>
      </p:sp>
      <p:sp>
        <p:nvSpPr>
          <p:cNvPr id="3" name="Content Placeholder 2">
            <a:extLst>
              <a:ext uri="{FF2B5EF4-FFF2-40B4-BE49-F238E27FC236}">
                <a16:creationId xmlns:a16="http://schemas.microsoft.com/office/drawing/2014/main" id="{FA40A8E0-831E-5681-1466-EBEDB3050B44}"/>
              </a:ext>
            </a:extLst>
          </p:cNvPr>
          <p:cNvSpPr>
            <a:spLocks noGrp="1"/>
          </p:cNvSpPr>
          <p:nvPr>
            <p:ph idx="1"/>
          </p:nvPr>
        </p:nvSpPr>
        <p:spPr>
          <a:xfrm>
            <a:off x="2309360" y="1448356"/>
            <a:ext cx="9825350" cy="2799689"/>
          </a:xfrm>
          <a:effectLst/>
        </p:spPr>
        <p:txBody>
          <a:bodyPr>
            <a:noAutofit/>
          </a:bodyPr>
          <a:lstStyle/>
          <a:p>
            <a:r>
              <a:rPr lang="en-US" sz="1400" i="1">
                <a:ln w="0"/>
                <a:solidFill>
                  <a:schemeClr val="bg1"/>
                </a:solidFill>
                <a:effectLst>
                  <a:outerShdw blurRad="50800" dist="38100" algn="l" rotWithShape="0">
                    <a:prstClr val="black">
                      <a:alpha val="40000"/>
                    </a:prstClr>
                  </a:outerShdw>
                </a:effectLst>
                <a:latin typeface="Bookman Old Style" panose="02050604050505020204" pitchFamily="18" charset="0"/>
              </a:rPr>
              <a:t>Family History </a:t>
            </a:r>
            <a:r>
              <a:rPr lang="en-US" sz="1400">
                <a:ln w="0"/>
                <a:solidFill>
                  <a:schemeClr val="bg1"/>
                </a:solidFill>
                <a:effectLst>
                  <a:outerShdw blurRad="50800" dist="38100" algn="l" rotWithShape="0">
                    <a:prstClr val="black">
                      <a:alpha val="40000"/>
                    </a:prstClr>
                  </a:outerShdw>
                </a:effectLst>
                <a:latin typeface="Bookman Old Style" panose="02050604050505020204" pitchFamily="18" charset="0"/>
              </a:rPr>
              <a:t>– If you have a mother, father, or sibling with diabetes you are more likely to develop diabetes</a:t>
            </a:r>
          </a:p>
          <a:p>
            <a:endParaRPr lang="en-US" sz="1400">
              <a:ln w="0"/>
              <a:solidFill>
                <a:schemeClr val="bg1"/>
              </a:solidFill>
              <a:effectLst>
                <a:outerShdw blurRad="50800" dist="38100" algn="l" rotWithShape="0">
                  <a:prstClr val="black">
                    <a:alpha val="40000"/>
                  </a:prstClr>
                </a:outerShdw>
              </a:effectLst>
              <a:latin typeface="Bookman Old Style" panose="02050604050505020204" pitchFamily="18" charset="0"/>
            </a:endParaRPr>
          </a:p>
          <a:p>
            <a:r>
              <a:rPr lang="en-US" sz="1400" i="1">
                <a:ln w="0"/>
                <a:solidFill>
                  <a:schemeClr val="bg1"/>
                </a:solidFill>
                <a:effectLst>
                  <a:outerShdw blurRad="50800" dist="38100" algn="l" rotWithShape="0">
                    <a:prstClr val="black">
                      <a:alpha val="40000"/>
                    </a:prstClr>
                  </a:outerShdw>
                </a:effectLst>
                <a:latin typeface="Bookman Old Style" panose="02050604050505020204" pitchFamily="18" charset="0"/>
              </a:rPr>
              <a:t>Ethnic Background </a:t>
            </a:r>
            <a:r>
              <a:rPr lang="en-US" sz="1400">
                <a:ln w="0"/>
                <a:solidFill>
                  <a:schemeClr val="bg1"/>
                </a:solidFill>
                <a:effectLst>
                  <a:outerShdw blurRad="50800" dist="38100" algn="l" rotWithShape="0">
                    <a:prstClr val="black">
                      <a:alpha val="40000"/>
                    </a:prstClr>
                  </a:outerShdw>
                </a:effectLst>
                <a:latin typeface="Bookman Old Style" panose="02050604050505020204" pitchFamily="18" charset="0"/>
              </a:rPr>
              <a:t>– Diabetes is more commonly found among Pacific Islanders, American Indians, African Americans, Asian Americans, and Hispanic Americans. </a:t>
            </a:r>
          </a:p>
          <a:p>
            <a:endParaRPr lang="en-US" sz="1400">
              <a:ln w="0"/>
              <a:solidFill>
                <a:schemeClr val="bg1"/>
              </a:solidFill>
              <a:effectLst>
                <a:outerShdw blurRad="50800" dist="38100" algn="l" rotWithShape="0">
                  <a:prstClr val="black">
                    <a:alpha val="40000"/>
                  </a:prstClr>
                </a:outerShdw>
              </a:effectLst>
              <a:latin typeface="Bookman Old Style" panose="02050604050505020204" pitchFamily="18" charset="0"/>
            </a:endParaRPr>
          </a:p>
          <a:p>
            <a:r>
              <a:rPr lang="en-US" sz="1400" i="1">
                <a:ln w="0"/>
                <a:solidFill>
                  <a:schemeClr val="bg1"/>
                </a:solidFill>
                <a:effectLst>
                  <a:outerShdw blurRad="50800" dist="38100" algn="l" rotWithShape="0">
                    <a:prstClr val="black">
                      <a:alpha val="40000"/>
                    </a:prstClr>
                  </a:outerShdw>
                </a:effectLst>
                <a:latin typeface="Bookman Old Style" panose="02050604050505020204" pitchFamily="18" charset="0"/>
              </a:rPr>
              <a:t>Obesity</a:t>
            </a:r>
            <a:r>
              <a:rPr lang="en-US" sz="1400">
                <a:ln w="0"/>
                <a:solidFill>
                  <a:schemeClr val="bg1"/>
                </a:solidFill>
                <a:effectLst>
                  <a:outerShdw blurRad="50800" dist="38100" algn="l" rotWithShape="0">
                    <a:prstClr val="black">
                      <a:alpha val="40000"/>
                    </a:prstClr>
                  </a:outerShdw>
                </a:effectLst>
                <a:latin typeface="Bookman Old Style" panose="02050604050505020204" pitchFamily="18" charset="0"/>
              </a:rPr>
              <a:t> – Being overweight can considerably increase the chance of developing diabetes. </a:t>
            </a:r>
          </a:p>
          <a:p>
            <a:endParaRPr lang="en-US" sz="1400">
              <a:ln w="0"/>
              <a:solidFill>
                <a:schemeClr val="bg1"/>
              </a:solidFill>
              <a:effectLst>
                <a:outerShdw blurRad="50800" dist="38100" algn="l" rotWithShape="0">
                  <a:prstClr val="black">
                    <a:alpha val="40000"/>
                  </a:prstClr>
                </a:outerShdw>
              </a:effectLst>
              <a:latin typeface="Bookman Old Style" panose="02050604050505020204" pitchFamily="18" charset="0"/>
            </a:endParaRPr>
          </a:p>
          <a:p>
            <a:r>
              <a:rPr lang="en-US" sz="1400" i="1">
                <a:ln w="0"/>
                <a:solidFill>
                  <a:schemeClr val="bg1"/>
                </a:solidFill>
                <a:effectLst>
                  <a:outerShdw blurRad="50800" dist="38100" algn="l" rotWithShape="0">
                    <a:prstClr val="black">
                      <a:alpha val="40000"/>
                    </a:prstClr>
                  </a:outerShdw>
                </a:effectLst>
                <a:latin typeface="Bookman Old Style" panose="02050604050505020204" pitchFamily="18" charset="0"/>
              </a:rPr>
              <a:t>Physically Inactive </a:t>
            </a:r>
            <a:r>
              <a:rPr lang="en-US" sz="1400">
                <a:ln w="0"/>
                <a:solidFill>
                  <a:schemeClr val="bg1"/>
                </a:solidFill>
                <a:effectLst>
                  <a:outerShdw blurRad="50800" dist="38100" algn="l" rotWithShape="0">
                    <a:prstClr val="black">
                      <a:alpha val="40000"/>
                    </a:prstClr>
                  </a:outerShdw>
                </a:effectLst>
                <a:latin typeface="Bookman Old Style" panose="02050604050505020204" pitchFamily="18" charset="0"/>
              </a:rPr>
              <a:t>– Diabetes is more prevalent in those who do not exercise 20 – 30 minutes a day.</a:t>
            </a:r>
          </a:p>
          <a:p>
            <a:endParaRPr lang="en-US" sz="1400">
              <a:ln w="0"/>
              <a:solidFill>
                <a:schemeClr val="bg1"/>
              </a:solidFill>
              <a:effectLst>
                <a:outerShdw blurRad="50800" dist="38100" algn="l" rotWithShape="0">
                  <a:prstClr val="black">
                    <a:alpha val="40000"/>
                  </a:prstClr>
                </a:outerShdw>
              </a:effectLst>
              <a:latin typeface="Bookman Old Style" panose="02050604050505020204" pitchFamily="18" charset="0"/>
            </a:endParaRPr>
          </a:p>
          <a:p>
            <a:r>
              <a:rPr lang="en-US" sz="1400" i="1">
                <a:ln w="0"/>
                <a:solidFill>
                  <a:schemeClr val="bg1"/>
                </a:solidFill>
                <a:effectLst>
                  <a:outerShdw blurRad="50800" dist="38100" algn="l" rotWithShape="0">
                    <a:prstClr val="black">
                      <a:alpha val="40000"/>
                    </a:prstClr>
                  </a:outerShdw>
                </a:effectLst>
                <a:latin typeface="Bookman Old Style" panose="02050604050505020204" pitchFamily="18" charset="0"/>
              </a:rPr>
              <a:t>Previous Gestational Diagnosis </a:t>
            </a:r>
            <a:r>
              <a:rPr lang="en-US" sz="1400">
                <a:ln w="0"/>
                <a:solidFill>
                  <a:schemeClr val="bg1"/>
                </a:solidFill>
                <a:effectLst>
                  <a:outerShdw blurRad="50800" dist="38100" algn="l" rotWithShape="0">
                    <a:prstClr val="black">
                      <a:alpha val="40000"/>
                    </a:prstClr>
                  </a:outerShdw>
                </a:effectLst>
                <a:latin typeface="Bookman Old Style" panose="02050604050505020204" pitchFamily="18" charset="0"/>
              </a:rPr>
              <a:t>– Those who experience Gestational diabetes are more prone to develop Type 2 Diabetes as an adult. </a:t>
            </a:r>
          </a:p>
          <a:p>
            <a:endParaRPr lang="en-US" sz="1400">
              <a:ln w="0"/>
              <a:solidFill>
                <a:schemeClr val="bg1"/>
              </a:solidFill>
              <a:effectLst>
                <a:outerShdw blurRad="50800" dist="38100" algn="l" rotWithShape="0">
                  <a:prstClr val="black">
                    <a:alpha val="40000"/>
                  </a:prstClr>
                </a:outerShdw>
              </a:effectLst>
              <a:latin typeface="Bookman Old Style" panose="02050604050505020204" pitchFamily="18" charset="0"/>
            </a:endParaRPr>
          </a:p>
          <a:p>
            <a:r>
              <a:rPr lang="en-US" sz="1400" i="1">
                <a:ln w="0"/>
                <a:solidFill>
                  <a:schemeClr val="bg1"/>
                </a:solidFill>
                <a:effectLst>
                  <a:outerShdw blurRad="50800" dist="38100" algn="l" rotWithShape="0">
                    <a:prstClr val="black">
                      <a:alpha val="40000"/>
                    </a:prstClr>
                  </a:outerShdw>
                </a:effectLst>
                <a:latin typeface="Bookman Old Style" panose="02050604050505020204" pitchFamily="18" charset="0"/>
              </a:rPr>
              <a:t>Age over 45</a:t>
            </a:r>
          </a:p>
          <a:p>
            <a:endParaRPr lang="en-US" sz="1400" i="1">
              <a:ln w="0"/>
              <a:solidFill>
                <a:schemeClr val="bg1"/>
              </a:solidFill>
              <a:effectLst>
                <a:outerShdw blurRad="50800" dist="38100" algn="l" rotWithShape="0">
                  <a:prstClr val="black">
                    <a:alpha val="40000"/>
                  </a:prstClr>
                </a:outerShdw>
              </a:effectLst>
              <a:latin typeface="Bookman Old Style" panose="02050604050505020204" pitchFamily="18" charset="0"/>
            </a:endParaRPr>
          </a:p>
          <a:p>
            <a:r>
              <a:rPr lang="en-US" sz="1400" i="1">
                <a:ln w="0"/>
                <a:solidFill>
                  <a:schemeClr val="bg1"/>
                </a:solidFill>
                <a:effectLst>
                  <a:outerShdw blurRad="50800" dist="38100" algn="l" rotWithShape="0">
                    <a:prstClr val="black">
                      <a:alpha val="40000"/>
                    </a:prstClr>
                  </a:outerShdw>
                </a:effectLst>
                <a:latin typeface="Bookman Old Style" panose="02050604050505020204" pitchFamily="18" charset="0"/>
              </a:rPr>
              <a:t>Birth weight and gestational diabetes </a:t>
            </a:r>
            <a:r>
              <a:rPr lang="en-US" sz="1400">
                <a:ln w="0"/>
                <a:solidFill>
                  <a:schemeClr val="bg1"/>
                </a:solidFill>
                <a:effectLst>
                  <a:outerShdw blurRad="50800" dist="38100" algn="l" rotWithShape="0">
                    <a:prstClr val="black">
                      <a:alpha val="40000"/>
                    </a:prstClr>
                  </a:outerShdw>
                </a:effectLst>
                <a:latin typeface="Bookman Old Style" panose="02050604050505020204" pitchFamily="18" charset="0"/>
              </a:rPr>
              <a:t>- Can lead to a higher risk of type 2 later</a:t>
            </a:r>
          </a:p>
          <a:p>
            <a:endParaRPr lang="en-US" sz="1400">
              <a:ln w="0"/>
              <a:solidFill>
                <a:schemeClr val="bg1"/>
              </a:solidFill>
              <a:effectLst>
                <a:outerShdw blurRad="50800" dist="38100" algn="l" rotWithShape="0">
                  <a:prstClr val="black">
                    <a:alpha val="40000"/>
                  </a:prstClr>
                </a:outerShdw>
              </a:effectLst>
              <a:latin typeface="Bookman Old Style" panose="02050604050505020204" pitchFamily="18" charset="0"/>
            </a:endParaRPr>
          </a:p>
          <a:p>
            <a:r>
              <a:rPr lang="en-US" sz="1400" i="1">
                <a:ln w="0"/>
                <a:solidFill>
                  <a:schemeClr val="bg1"/>
                </a:solidFill>
                <a:effectLst>
                  <a:outerShdw blurRad="50800" dist="38100" algn="l" rotWithShape="0">
                    <a:prstClr val="black">
                      <a:alpha val="40000"/>
                    </a:prstClr>
                  </a:outerShdw>
                </a:effectLst>
                <a:latin typeface="Bookman Old Style" panose="02050604050505020204" pitchFamily="18" charset="0"/>
              </a:rPr>
              <a:t>Preterm Birth – </a:t>
            </a:r>
            <a:r>
              <a:rPr lang="en-US" sz="1400">
                <a:ln w="0"/>
                <a:solidFill>
                  <a:schemeClr val="bg1"/>
                </a:solidFill>
                <a:effectLst>
                  <a:outerShdw blurRad="50800" dist="38100" algn="l" rotWithShape="0">
                    <a:prstClr val="black">
                      <a:alpha val="40000"/>
                    </a:prstClr>
                  </a:outerShdw>
                </a:effectLst>
                <a:latin typeface="Bookman Old Style" panose="02050604050505020204" pitchFamily="18" charset="0"/>
              </a:rPr>
              <a:t>Born before 39 – 42 weeks’ gestation have greater risk of type 2 diabetes</a:t>
            </a:r>
          </a:p>
        </p:txBody>
      </p:sp>
    </p:spTree>
    <p:extLst>
      <p:ext uri="{BB962C8B-B14F-4D97-AF65-F5344CB8AC3E}">
        <p14:creationId xmlns:p14="http://schemas.microsoft.com/office/powerpoint/2010/main" val="27980288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fade">
                                      <p:cBhvr>
                                        <p:cTn id="44" dur="500"/>
                                        <p:tgtEl>
                                          <p:spTgt spid="3">
                                            <p:txEl>
                                              <p:pRg st="12" end="1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fade">
                                      <p:cBhvr>
                                        <p:cTn id="4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t="-3000" r="-1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5D52C-6911-46B2-0040-48328DA43FF2}"/>
              </a:ext>
            </a:extLst>
          </p:cNvPr>
          <p:cNvSpPr>
            <a:spLocks noGrp="1"/>
          </p:cNvSpPr>
          <p:nvPr>
            <p:ph type="title"/>
          </p:nvPr>
        </p:nvSpPr>
        <p:spPr>
          <a:xfrm>
            <a:off x="5065908" y="0"/>
            <a:ext cx="7126092" cy="1325563"/>
          </a:xfrm>
          <a:effectLst>
            <a:outerShdw blurRad="50800" dist="50800" dir="5400000" algn="ctr" rotWithShape="0">
              <a:srgbClr val="132F55"/>
            </a:outerShdw>
          </a:effectLst>
        </p:spPr>
        <p:txBody>
          <a:bodyPr/>
          <a:lstStyle/>
          <a:p>
            <a:pPr algn="ctr"/>
            <a:r>
              <a:rPr lang="en-US" b="1" i="1">
                <a:solidFill>
                  <a:sysClr val="windowText" lastClr="000000"/>
                </a:solidFill>
                <a:latin typeface="Apple Butter" panose="02000503000000020003" pitchFamily="2" charset="0"/>
              </a:rPr>
              <a:t>What Is Diabetes</a:t>
            </a:r>
          </a:p>
        </p:txBody>
      </p:sp>
      <p:sp>
        <p:nvSpPr>
          <p:cNvPr id="3" name="Content Placeholder 2">
            <a:extLst>
              <a:ext uri="{FF2B5EF4-FFF2-40B4-BE49-F238E27FC236}">
                <a16:creationId xmlns:a16="http://schemas.microsoft.com/office/drawing/2014/main" id="{5C197F81-1AA9-C3C1-BEEE-D2FB39CABDA7}"/>
              </a:ext>
            </a:extLst>
          </p:cNvPr>
          <p:cNvSpPr>
            <a:spLocks noGrp="1"/>
          </p:cNvSpPr>
          <p:nvPr>
            <p:ph idx="1"/>
          </p:nvPr>
        </p:nvSpPr>
        <p:spPr>
          <a:xfrm>
            <a:off x="4178207" y="1348238"/>
            <a:ext cx="8013793" cy="5140429"/>
          </a:xfrm>
          <a:effectLst/>
        </p:spPr>
        <p:txBody>
          <a:bodyPr>
            <a:normAutofit fontScale="77500" lnSpcReduction="20000"/>
          </a:bodyPr>
          <a:lstStyle/>
          <a:p>
            <a:pPr algn="l"/>
            <a:r>
              <a:rPr lang="en-US" b="1" i="1" spc="50">
                <a:ln w="9525" cmpd="sng">
                  <a:noFill/>
                  <a:prstDash val="solid"/>
                </a:ln>
                <a:solidFill>
                  <a:sysClr val="windowText" lastClr="000000"/>
                </a:solidFill>
                <a:effectLst>
                  <a:glow rad="38100">
                    <a:schemeClr val="accent1">
                      <a:alpha val="40000"/>
                    </a:schemeClr>
                  </a:glow>
                  <a:outerShdw blurRad="50800" dist="38100" dir="8100000" algn="tr" rotWithShape="0">
                    <a:prstClr val="black">
                      <a:alpha val="40000"/>
                    </a:prstClr>
                  </a:outerShdw>
                </a:effectLst>
                <a:latin typeface="Bookman Old Style" panose="02050604050505020204" pitchFamily="18" charset="0"/>
              </a:rPr>
              <a:t>Diabetes</a:t>
            </a:r>
            <a:r>
              <a:rPr lang="en-US" b="1" i="0" spc="50">
                <a:ln w="9525" cmpd="sng">
                  <a:noFill/>
                  <a:prstDash val="solid"/>
                </a:ln>
                <a:solidFill>
                  <a:sysClr val="windowText" lastClr="000000"/>
                </a:solidFill>
                <a:effectLst>
                  <a:glow rad="38100">
                    <a:schemeClr val="accent1">
                      <a:alpha val="40000"/>
                    </a:schemeClr>
                  </a:glow>
                  <a:outerShdw blurRad="50800" dist="38100" dir="8100000" algn="tr" rotWithShape="0">
                    <a:prstClr val="black">
                      <a:alpha val="40000"/>
                    </a:prstClr>
                  </a:outerShdw>
                </a:effectLst>
                <a:latin typeface="Bookman Old Style" panose="02050604050505020204" pitchFamily="18" charset="0"/>
              </a:rPr>
              <a:t> is a disease that occurs when your blood glucose, also called blood sugar, is too high. Glucose is your body’s main source of energy. Your body can make glucose, but glucose also comes from the food you eat.</a:t>
            </a:r>
          </a:p>
          <a:p>
            <a:pPr algn="l"/>
            <a:endParaRPr lang="en-US" b="1" i="0" spc="50">
              <a:ln w="9525" cmpd="sng">
                <a:noFill/>
                <a:prstDash val="solid"/>
              </a:ln>
              <a:solidFill>
                <a:sysClr val="windowText" lastClr="000000"/>
              </a:solidFill>
              <a:effectLst>
                <a:glow rad="38100">
                  <a:schemeClr val="accent1">
                    <a:alpha val="40000"/>
                  </a:schemeClr>
                </a:glow>
                <a:outerShdw blurRad="50800" dist="38100" dir="8100000" algn="tr" rotWithShape="0">
                  <a:prstClr val="black">
                    <a:alpha val="40000"/>
                  </a:prstClr>
                </a:outerShdw>
              </a:effectLst>
              <a:latin typeface="Bookman Old Style" panose="02050604050505020204" pitchFamily="18" charset="0"/>
            </a:endParaRPr>
          </a:p>
          <a:p>
            <a:pPr algn="l"/>
            <a:r>
              <a:rPr lang="en-US" b="1" i="1" u="none" strike="noStrike" spc="50">
                <a:ln w="9525" cmpd="sng">
                  <a:noFill/>
                  <a:prstDash val="solid"/>
                </a:ln>
                <a:solidFill>
                  <a:sysClr val="windowText" lastClr="000000"/>
                </a:solidFill>
                <a:effectLst>
                  <a:glow rad="38100">
                    <a:schemeClr val="accent1">
                      <a:alpha val="40000"/>
                    </a:schemeClr>
                  </a:glow>
                  <a:outerShdw blurRad="50800" dist="38100" dir="8100000" algn="tr" rotWithShape="0">
                    <a:prstClr val="black">
                      <a:alpha val="40000"/>
                    </a:prstClr>
                  </a:outerShdw>
                </a:effectLst>
                <a:latin typeface="Bookman Old Style" panose="02050604050505020204" pitchFamily="18" charset="0"/>
              </a:rPr>
              <a:t>Insulin</a:t>
            </a:r>
            <a:r>
              <a:rPr lang="en-US" b="1" i="0" spc="50">
                <a:ln w="9525" cmpd="sng">
                  <a:noFill/>
                  <a:prstDash val="solid"/>
                </a:ln>
                <a:solidFill>
                  <a:sysClr val="windowText" lastClr="000000"/>
                </a:solidFill>
                <a:effectLst>
                  <a:glow rad="38100">
                    <a:schemeClr val="accent1">
                      <a:alpha val="40000"/>
                    </a:schemeClr>
                  </a:glow>
                  <a:outerShdw blurRad="50800" dist="38100" dir="8100000" algn="tr" rotWithShape="0">
                    <a:prstClr val="black">
                      <a:alpha val="40000"/>
                    </a:prstClr>
                  </a:outerShdw>
                </a:effectLst>
                <a:latin typeface="Bookman Old Style" panose="02050604050505020204" pitchFamily="18" charset="0"/>
              </a:rPr>
              <a:t> is a </a:t>
            </a:r>
            <a:r>
              <a:rPr lang="en-US" b="1" i="0" u="none" strike="noStrike" spc="50">
                <a:ln w="9525" cmpd="sng">
                  <a:noFill/>
                  <a:prstDash val="solid"/>
                </a:ln>
                <a:solidFill>
                  <a:sysClr val="windowText" lastClr="000000"/>
                </a:solidFill>
                <a:effectLst>
                  <a:glow rad="38100">
                    <a:schemeClr val="accent1">
                      <a:alpha val="40000"/>
                    </a:schemeClr>
                  </a:glow>
                  <a:outerShdw blurRad="50800" dist="38100" dir="8100000" algn="tr" rotWithShape="0">
                    <a:prstClr val="black">
                      <a:alpha val="40000"/>
                    </a:prstClr>
                  </a:outerShdw>
                </a:effectLst>
                <a:latin typeface="Bookman Old Style" panose="02050604050505020204" pitchFamily="18" charset="0"/>
              </a:rPr>
              <a:t>hormone</a:t>
            </a:r>
            <a:r>
              <a:rPr lang="en-US" b="1" i="0" spc="50">
                <a:ln w="9525" cmpd="sng">
                  <a:noFill/>
                  <a:prstDash val="solid"/>
                </a:ln>
                <a:solidFill>
                  <a:sysClr val="windowText" lastClr="000000"/>
                </a:solidFill>
                <a:effectLst>
                  <a:glow rad="38100">
                    <a:schemeClr val="accent1">
                      <a:alpha val="40000"/>
                    </a:schemeClr>
                  </a:glow>
                  <a:outerShdw blurRad="50800" dist="38100" dir="8100000" algn="tr" rotWithShape="0">
                    <a:prstClr val="black">
                      <a:alpha val="40000"/>
                    </a:prstClr>
                  </a:outerShdw>
                </a:effectLst>
                <a:latin typeface="Bookman Old Style" panose="02050604050505020204" pitchFamily="18" charset="0"/>
              </a:rPr>
              <a:t> made by the </a:t>
            </a:r>
            <a:r>
              <a:rPr lang="en-US" b="1" i="0" u="none" strike="noStrike" spc="50">
                <a:ln w="9525" cmpd="sng">
                  <a:noFill/>
                  <a:prstDash val="solid"/>
                </a:ln>
                <a:solidFill>
                  <a:sysClr val="windowText" lastClr="000000"/>
                </a:solidFill>
                <a:effectLst>
                  <a:glow rad="38100">
                    <a:schemeClr val="accent1">
                      <a:alpha val="40000"/>
                    </a:schemeClr>
                  </a:glow>
                  <a:outerShdw blurRad="50800" dist="38100" dir="8100000" algn="tr" rotWithShape="0">
                    <a:prstClr val="black">
                      <a:alpha val="40000"/>
                    </a:prstClr>
                  </a:outerShdw>
                </a:effectLst>
                <a:latin typeface="Bookman Old Style" panose="02050604050505020204" pitchFamily="18" charset="0"/>
              </a:rPr>
              <a:t>pancreas</a:t>
            </a:r>
            <a:r>
              <a:rPr lang="en-US" b="1" i="0" spc="50">
                <a:ln w="9525" cmpd="sng">
                  <a:noFill/>
                  <a:prstDash val="solid"/>
                </a:ln>
                <a:solidFill>
                  <a:sysClr val="windowText" lastClr="000000"/>
                </a:solidFill>
                <a:effectLst>
                  <a:glow rad="38100">
                    <a:schemeClr val="accent1">
                      <a:alpha val="40000"/>
                    </a:schemeClr>
                  </a:glow>
                  <a:outerShdw blurRad="50800" dist="38100" dir="8100000" algn="tr" rotWithShape="0">
                    <a:prstClr val="black">
                      <a:alpha val="40000"/>
                    </a:prstClr>
                  </a:outerShdw>
                </a:effectLst>
                <a:latin typeface="Bookman Old Style" panose="02050604050505020204" pitchFamily="18" charset="0"/>
              </a:rPr>
              <a:t> that helps glucose get into your cells to be used for energy. If you have diabetes, your body doesn’t make enough—or any—insulin, or doesn’t use insulin properly. Glucose then stays in your blood and doesn’t reach your cells.</a:t>
            </a:r>
          </a:p>
          <a:p>
            <a:pPr algn="l"/>
            <a:endParaRPr lang="en-US" b="1" i="0" spc="50">
              <a:ln w="9525" cmpd="sng">
                <a:noFill/>
                <a:prstDash val="solid"/>
              </a:ln>
              <a:solidFill>
                <a:sysClr val="windowText" lastClr="000000"/>
              </a:solidFill>
              <a:effectLst>
                <a:glow rad="38100">
                  <a:schemeClr val="accent1">
                    <a:alpha val="40000"/>
                  </a:schemeClr>
                </a:glow>
                <a:outerShdw blurRad="50800" dist="38100" dir="8100000" algn="tr" rotWithShape="0">
                  <a:prstClr val="black">
                    <a:alpha val="40000"/>
                  </a:prstClr>
                </a:outerShdw>
              </a:effectLst>
              <a:latin typeface="Bookman Old Style" panose="02050604050505020204" pitchFamily="18" charset="0"/>
            </a:endParaRPr>
          </a:p>
          <a:p>
            <a:pPr algn="l"/>
            <a:r>
              <a:rPr lang="en-US" b="1" i="1" spc="50">
                <a:ln w="9525" cmpd="sng">
                  <a:noFill/>
                  <a:prstDash val="solid"/>
                </a:ln>
                <a:solidFill>
                  <a:sysClr val="windowText" lastClr="000000"/>
                </a:solidFill>
                <a:effectLst>
                  <a:glow rad="38100">
                    <a:schemeClr val="accent1">
                      <a:alpha val="40000"/>
                    </a:schemeClr>
                  </a:glow>
                  <a:outerShdw blurRad="50800" dist="38100" dir="8100000" algn="tr" rotWithShape="0">
                    <a:prstClr val="black">
                      <a:alpha val="40000"/>
                    </a:prstClr>
                  </a:outerShdw>
                </a:effectLst>
                <a:latin typeface="Bookman Old Style" panose="02050604050505020204" pitchFamily="18" charset="0"/>
              </a:rPr>
              <a:t>Diabetes</a:t>
            </a:r>
            <a:r>
              <a:rPr lang="en-US" b="1" i="0" spc="50">
                <a:ln w="9525" cmpd="sng">
                  <a:noFill/>
                  <a:prstDash val="solid"/>
                </a:ln>
                <a:solidFill>
                  <a:sysClr val="windowText" lastClr="000000"/>
                </a:solidFill>
                <a:effectLst>
                  <a:glow rad="38100">
                    <a:schemeClr val="accent1">
                      <a:alpha val="40000"/>
                    </a:schemeClr>
                  </a:glow>
                  <a:outerShdw blurRad="50800" dist="38100" dir="8100000" algn="tr" rotWithShape="0">
                    <a:prstClr val="black">
                      <a:alpha val="40000"/>
                    </a:prstClr>
                  </a:outerShdw>
                </a:effectLst>
                <a:latin typeface="Bookman Old Style" panose="02050604050505020204" pitchFamily="18" charset="0"/>
              </a:rPr>
              <a:t> raises the risk for damage to the eyes, kidneys, nerves, and heart. Diabetes is also linked to some types of cancer. Taking steps to prevent or manage diabetes may lower your risk of developing diabetes health problems.</a:t>
            </a:r>
          </a:p>
          <a:p>
            <a:endParaRPr lang="en-US"/>
          </a:p>
        </p:txBody>
      </p:sp>
      <p:sp>
        <p:nvSpPr>
          <p:cNvPr id="4" name="TextBox 3">
            <a:extLst>
              <a:ext uri="{FF2B5EF4-FFF2-40B4-BE49-F238E27FC236}">
                <a16:creationId xmlns:a16="http://schemas.microsoft.com/office/drawing/2014/main" id="{2085E8B1-C1CF-6D09-BEF5-460BBA96234B}"/>
              </a:ext>
            </a:extLst>
          </p:cNvPr>
          <p:cNvSpPr txBox="1"/>
          <p:nvPr/>
        </p:nvSpPr>
        <p:spPr>
          <a:xfrm>
            <a:off x="1905974" y="6488668"/>
            <a:ext cx="8380051" cy="369332"/>
          </a:xfrm>
          <a:prstGeom prst="rect">
            <a:avLst/>
          </a:prstGeom>
          <a:noFill/>
        </p:spPr>
        <p:txBody>
          <a:bodyPr wrap="none" rtlCol="0">
            <a:spAutoFit/>
          </a:bodyPr>
          <a:lstStyle/>
          <a:p>
            <a:r>
              <a:rPr lang="en-US"/>
              <a:t>https://www.niddk.nih.gov/health-information/diabetes/overview/what-is-diabetes</a:t>
            </a:r>
          </a:p>
        </p:txBody>
      </p:sp>
    </p:spTree>
    <p:extLst>
      <p:ext uri="{BB962C8B-B14F-4D97-AF65-F5344CB8AC3E}">
        <p14:creationId xmlns:p14="http://schemas.microsoft.com/office/powerpoint/2010/main" val="28920421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D8FFE-395C-9B45-501B-0251A3F9DE6D}"/>
              </a:ext>
            </a:extLst>
          </p:cNvPr>
          <p:cNvSpPr>
            <a:spLocks noGrp="1"/>
          </p:cNvSpPr>
          <p:nvPr>
            <p:ph type="title"/>
          </p:nvPr>
        </p:nvSpPr>
        <p:spPr/>
        <p:txBody>
          <a:bodyPr/>
          <a:lstStyle/>
          <a:p>
            <a:pPr algn="ctr"/>
            <a:r>
              <a:rPr lang="en-US" b="1" i="1">
                <a:effectLst>
                  <a:outerShdw blurRad="50800" dist="50800" dir="5400000" algn="ctr" rotWithShape="0">
                    <a:schemeClr val="bg1"/>
                  </a:outerShdw>
                </a:effectLst>
                <a:latin typeface="Bookman Old Style" panose="02050604050505020204" pitchFamily="18" charset="0"/>
              </a:rPr>
              <a:t>Reducing your </a:t>
            </a:r>
            <a:r>
              <a:rPr lang="en-US" sz="5400" b="1" i="1">
                <a:effectLst>
                  <a:outerShdw blurRad="50800" dist="50800" dir="5400000" algn="ctr" rotWithShape="0">
                    <a:schemeClr val="bg1"/>
                  </a:outerShdw>
                </a:effectLst>
                <a:latin typeface="Baskara Demo" pitchFamily="2" charset="0"/>
              </a:rPr>
              <a:t>RISK</a:t>
            </a:r>
          </a:p>
        </p:txBody>
      </p:sp>
      <p:sp>
        <p:nvSpPr>
          <p:cNvPr id="3" name="Content Placeholder 2">
            <a:extLst>
              <a:ext uri="{FF2B5EF4-FFF2-40B4-BE49-F238E27FC236}">
                <a16:creationId xmlns:a16="http://schemas.microsoft.com/office/drawing/2014/main" id="{D5BD9243-A257-024D-0544-5FF91C32CE28}"/>
              </a:ext>
            </a:extLst>
          </p:cNvPr>
          <p:cNvSpPr>
            <a:spLocks noGrp="1"/>
          </p:cNvSpPr>
          <p:nvPr>
            <p:ph idx="1"/>
          </p:nvPr>
        </p:nvSpPr>
        <p:spPr>
          <a:xfrm>
            <a:off x="3337226" y="1548475"/>
            <a:ext cx="8854774" cy="4305020"/>
          </a:xfrm>
        </p:spPr>
        <p:txBody>
          <a:bodyPr>
            <a:normAutofit fontScale="62500" lnSpcReduction="20000"/>
          </a:bodyPr>
          <a:lstStyle/>
          <a:p>
            <a:r>
              <a:rPr lang="en-US" b="1">
                <a:effectLst>
                  <a:outerShdw blurRad="50800" dist="50800" dir="5400000" algn="ctr" rotWithShape="0">
                    <a:schemeClr val="bg1"/>
                  </a:outerShdw>
                </a:effectLst>
              </a:rPr>
              <a:t>Exercise Regularly – Get more exercise daily, preferably </a:t>
            </a:r>
            <a:r>
              <a:rPr lang="en-US" b="1" err="1">
                <a:effectLst>
                  <a:outerShdw blurRad="50800" dist="50800" dir="5400000" algn="ctr" rotWithShape="0">
                    <a:schemeClr val="bg1"/>
                  </a:outerShdw>
                </a:effectLst>
              </a:rPr>
              <a:t>atleast</a:t>
            </a:r>
            <a:r>
              <a:rPr lang="en-US" b="1">
                <a:effectLst>
                  <a:outerShdw blurRad="50800" dist="50800" dir="5400000" algn="ctr" rotWithShape="0">
                    <a:schemeClr val="bg1"/>
                  </a:outerShdw>
                </a:effectLst>
              </a:rPr>
              <a:t> 20-30 minutes</a:t>
            </a:r>
          </a:p>
          <a:p>
            <a:endParaRPr lang="en-US" b="1">
              <a:effectLst>
                <a:outerShdw blurRad="50800" dist="50800" dir="5400000" algn="ctr" rotWithShape="0">
                  <a:schemeClr val="bg1"/>
                </a:outerShdw>
              </a:effectLst>
            </a:endParaRPr>
          </a:p>
          <a:p>
            <a:r>
              <a:rPr lang="en-US" b="1">
                <a:effectLst>
                  <a:outerShdw blurRad="50800" dist="50800" dir="5400000" algn="ctr" rotWithShape="0">
                    <a:schemeClr val="bg1"/>
                  </a:outerShdw>
                </a:effectLst>
              </a:rPr>
              <a:t>Reduce Total Carb Intake – Cut back on high carb foods such as bread, potatoes, rice, etc. No more than 200-225 carb grams per day</a:t>
            </a:r>
          </a:p>
          <a:p>
            <a:endParaRPr lang="en-US" b="1">
              <a:effectLst>
                <a:outerShdw blurRad="50800" dist="50800" dir="5400000" algn="ctr" rotWithShape="0">
                  <a:schemeClr val="bg1"/>
                </a:outerShdw>
              </a:effectLst>
            </a:endParaRPr>
          </a:p>
          <a:p>
            <a:r>
              <a:rPr lang="en-US" b="1">
                <a:effectLst>
                  <a:outerShdw blurRad="50800" dist="50800" dir="5400000" algn="ctr" rotWithShape="0">
                    <a:schemeClr val="bg1"/>
                  </a:outerShdw>
                </a:effectLst>
              </a:rPr>
              <a:t>Drink Water as Primary Beverage – Drink 11 – 13 glasses of water daily</a:t>
            </a:r>
          </a:p>
          <a:p>
            <a:endParaRPr lang="en-US" b="1">
              <a:effectLst>
                <a:outerShdw blurRad="50800" dist="50800" dir="5400000" algn="ctr" rotWithShape="0">
                  <a:schemeClr val="bg1"/>
                </a:outerShdw>
              </a:effectLst>
            </a:endParaRPr>
          </a:p>
          <a:p>
            <a:r>
              <a:rPr lang="en-US" b="1">
                <a:effectLst>
                  <a:outerShdw blurRad="50800" dist="50800" dir="5400000" algn="ctr" rotWithShape="0">
                    <a:schemeClr val="bg1"/>
                  </a:outerShdw>
                </a:effectLst>
              </a:rPr>
              <a:t>Reduce Portion Size at Meals – Use smaller plates at meal time and consume no more than 1500 – 180 calories a day</a:t>
            </a:r>
          </a:p>
          <a:p>
            <a:endParaRPr lang="en-US" b="1">
              <a:effectLst>
                <a:outerShdw blurRad="50800" dist="50800" dir="5400000" algn="ctr" rotWithShape="0">
                  <a:schemeClr val="bg1"/>
                </a:outerShdw>
              </a:effectLst>
            </a:endParaRPr>
          </a:p>
          <a:p>
            <a:r>
              <a:rPr lang="en-US" b="1">
                <a:effectLst>
                  <a:outerShdw blurRad="50800" dist="50800" dir="5400000" algn="ctr" rotWithShape="0">
                    <a:schemeClr val="bg1"/>
                  </a:outerShdw>
                </a:effectLst>
              </a:rPr>
              <a:t>Cut Back on Sedentary Behaviors – Increase your activity and exercise levels such as gardening, walking, using stairs, join a health group.</a:t>
            </a:r>
          </a:p>
          <a:p>
            <a:endParaRPr lang="en-US" b="1">
              <a:effectLst>
                <a:outerShdw blurRad="50800" dist="50800" dir="5400000" algn="ctr" rotWithShape="0">
                  <a:schemeClr val="bg1"/>
                </a:outerShdw>
              </a:effectLst>
            </a:endParaRPr>
          </a:p>
          <a:p>
            <a:r>
              <a:rPr lang="en-US" b="1">
                <a:effectLst>
                  <a:outerShdw blurRad="50800" dist="50800" dir="5400000" algn="ctr" rotWithShape="0">
                    <a:schemeClr val="bg1"/>
                  </a:outerShdw>
                </a:effectLst>
              </a:rPr>
              <a:t>Follow High Fiber Diet – Try to eat more high fiber foods such as blueberries, beans, oat bran, sweet potatoes, oranges, raisins, etc.  </a:t>
            </a:r>
          </a:p>
        </p:txBody>
      </p:sp>
    </p:spTree>
    <p:extLst>
      <p:ext uri="{BB962C8B-B14F-4D97-AF65-F5344CB8AC3E}">
        <p14:creationId xmlns:p14="http://schemas.microsoft.com/office/powerpoint/2010/main" val="7201928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390D-4539-BC07-0164-DE841513DF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531A82B-83D3-15F6-CBE9-40975F4C81C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97060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2CC63-F001-CDDB-663D-0BFBCE4073C4}"/>
              </a:ext>
            </a:extLst>
          </p:cNvPr>
          <p:cNvSpPr>
            <a:spLocks noGrp="1"/>
          </p:cNvSpPr>
          <p:nvPr>
            <p:ph type="title"/>
          </p:nvPr>
        </p:nvSpPr>
        <p:spPr>
          <a:xfrm>
            <a:off x="3177038" y="365125"/>
            <a:ext cx="9014962" cy="1325563"/>
          </a:xfrm>
        </p:spPr>
        <p:txBody>
          <a:bodyPr/>
          <a:lstStyle/>
          <a:p>
            <a:pPr algn="ctr"/>
            <a:r>
              <a:rPr lang="en-US"/>
              <a:t>Resources</a:t>
            </a:r>
          </a:p>
        </p:txBody>
      </p:sp>
      <p:sp>
        <p:nvSpPr>
          <p:cNvPr id="3" name="Content Placeholder 2">
            <a:extLst>
              <a:ext uri="{FF2B5EF4-FFF2-40B4-BE49-F238E27FC236}">
                <a16:creationId xmlns:a16="http://schemas.microsoft.com/office/drawing/2014/main" id="{307B4D16-CCB8-DF6A-FBFA-55E95EEA4D25}"/>
              </a:ext>
            </a:extLst>
          </p:cNvPr>
          <p:cNvSpPr>
            <a:spLocks noGrp="1"/>
          </p:cNvSpPr>
          <p:nvPr>
            <p:ph idx="1"/>
          </p:nvPr>
        </p:nvSpPr>
        <p:spPr>
          <a:xfrm>
            <a:off x="3177038" y="1825625"/>
            <a:ext cx="9014962" cy="4351338"/>
          </a:xfrm>
        </p:spPr>
        <p:txBody>
          <a:bodyPr/>
          <a:lstStyle/>
          <a:p>
            <a:r>
              <a:rPr lang="en-US"/>
              <a:t>https://www.niddk.nih.gov/health-information/diabetes/overview/what-is-diabetes</a:t>
            </a:r>
          </a:p>
          <a:p>
            <a:endParaRPr lang="en-US"/>
          </a:p>
          <a:p>
            <a:r>
              <a:rPr lang="en-US"/>
              <a:t>https://www.mayoclinic.org/diseases-conditions/search-results?q=Diabetes</a:t>
            </a:r>
          </a:p>
          <a:p>
            <a:endParaRPr lang="en-US"/>
          </a:p>
          <a:p>
            <a:r>
              <a:rPr lang="en-US"/>
              <a:t>https://www.healthline.com/health/type-1-5-diabetes</a:t>
            </a:r>
          </a:p>
          <a:p>
            <a:endParaRPr lang="en-US"/>
          </a:p>
        </p:txBody>
      </p:sp>
    </p:spTree>
    <p:extLst>
      <p:ext uri="{BB962C8B-B14F-4D97-AF65-F5344CB8AC3E}">
        <p14:creationId xmlns:p14="http://schemas.microsoft.com/office/powerpoint/2010/main" val="1729672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87E7-1DA0-5A67-1F11-2E807D4E0F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FF4099-EE29-C4FD-E8EF-1F7ADFCF1A4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29491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4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B8EEC9-B0AF-8715-6174-3C06FC3A7B37}"/>
              </a:ext>
            </a:extLst>
          </p:cNvPr>
          <p:cNvSpPr>
            <a:spLocks noGrp="1"/>
          </p:cNvSpPr>
          <p:nvPr>
            <p:ph type="title"/>
          </p:nvPr>
        </p:nvSpPr>
        <p:spPr>
          <a:xfrm>
            <a:off x="6687800" y="0"/>
            <a:ext cx="5501151" cy="6857989"/>
          </a:xfrm>
          <a:prstGeom prst="ellipse">
            <a:avLst/>
          </a:prstGeom>
          <a:noFill/>
        </p:spPr>
        <p:txBody>
          <a:bodyPr vert="horz" lIns="91440" tIns="45720" rIns="91440" bIns="45720" rtlCol="0" anchor="b">
            <a:noAutofit/>
          </a:bodyPr>
          <a:lstStyle/>
          <a:p>
            <a:pPr algn="ctr"/>
            <a:r>
              <a:rPr lang="en-US" sz="6600">
                <a:latin typeface="Bookman Old Style" panose="02050604050505020204" pitchFamily="18" charset="0"/>
              </a:rPr>
              <a:t>What As</a:t>
            </a:r>
            <a:br>
              <a:rPr lang="en-US" sz="6600">
                <a:latin typeface="Bookman Old Style" panose="02050604050505020204" pitchFamily="18" charset="0"/>
              </a:rPr>
            </a:br>
            <a:r>
              <a:rPr lang="en-US" sz="9600">
                <a:solidFill>
                  <a:srgbClr val="005F9C"/>
                </a:solidFill>
                <a:latin typeface="Newspaper" pitchFamily="2" charset="0"/>
              </a:rPr>
              <a:t>Lions</a:t>
            </a:r>
            <a:br>
              <a:rPr lang="en-US" sz="9600">
                <a:solidFill>
                  <a:srgbClr val="005F9C"/>
                </a:solidFill>
                <a:latin typeface="Newspaper" pitchFamily="2" charset="0"/>
              </a:rPr>
            </a:br>
            <a:r>
              <a:rPr lang="en-US" sz="6600">
                <a:latin typeface="Bookman Old Style" panose="02050604050505020204" pitchFamily="18" charset="0"/>
              </a:rPr>
              <a:t>Can We</a:t>
            </a:r>
            <a:br>
              <a:rPr lang="en-US" sz="6600">
                <a:latin typeface="Bookman Old Style" panose="02050604050505020204" pitchFamily="18" charset="0"/>
              </a:rPr>
            </a:br>
            <a:r>
              <a:rPr lang="en-US" sz="9600">
                <a:solidFill>
                  <a:srgbClr val="4CCBE7"/>
                </a:solidFill>
                <a:latin typeface="Newspaper" pitchFamily="2" charset="0"/>
              </a:rPr>
              <a:t>do</a:t>
            </a:r>
          </a:p>
        </p:txBody>
      </p:sp>
      <p:pic>
        <p:nvPicPr>
          <p:cNvPr id="10" name="Content Placeholder 9" descr="A blue circle with a drop of blood and a logo&#10;&#10;Description automatically generated">
            <a:extLst>
              <a:ext uri="{FF2B5EF4-FFF2-40B4-BE49-F238E27FC236}">
                <a16:creationId xmlns:a16="http://schemas.microsoft.com/office/drawing/2014/main" id="{CC112480-8683-394F-9987-30C4826BE38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295" r="2" b="3627"/>
          <a:stretch/>
        </p:blipFill>
        <p:spPr>
          <a:xfrm>
            <a:off x="20" y="10"/>
            <a:ext cx="6992881" cy="6857990"/>
          </a:xfrm>
          <a:prstGeom prst="rect">
            <a:avLst/>
          </a:prstGeom>
        </p:spPr>
      </p:pic>
    </p:spTree>
    <p:extLst>
      <p:ext uri="{BB962C8B-B14F-4D97-AF65-F5344CB8AC3E}">
        <p14:creationId xmlns:p14="http://schemas.microsoft.com/office/powerpoint/2010/main" val="25803295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57FDC83-2554-0A46-D1A1-93B5DA2BD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38928"/>
            <a:ext cx="12192000" cy="18190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27978A7C-AB15-B430-5BC7-5191E6132A16}"/>
                  </a:ext>
                </a:extLst>
              </p14:cNvPr>
              <p14:cNvContentPartPr/>
              <p14:nvPr/>
            </p14:nvContentPartPr>
            <p14:xfrm>
              <a:off x="3618283" y="-223897"/>
              <a:ext cx="360" cy="360"/>
            </p14:xfrm>
          </p:contentPart>
        </mc:Choice>
        <mc:Fallback>
          <p:pic>
            <p:nvPicPr>
              <p:cNvPr id="6" name="Ink 5">
                <a:extLst>
                  <a:ext uri="{FF2B5EF4-FFF2-40B4-BE49-F238E27FC236}">
                    <a16:creationId xmlns:a16="http://schemas.microsoft.com/office/drawing/2014/main" id="{27978A7C-AB15-B430-5BC7-5191E6132A16}"/>
                  </a:ext>
                </a:extLst>
              </p:cNvPr>
              <p:cNvPicPr/>
              <p:nvPr/>
            </p:nvPicPr>
            <p:blipFill>
              <a:blip r:embed="rId4"/>
              <a:stretch>
                <a:fillRect/>
              </a:stretch>
            </p:blipFill>
            <p:spPr>
              <a:xfrm>
                <a:off x="3612163" y="-230017"/>
                <a:ext cx="12600" cy="12600"/>
              </a:xfrm>
              <a:prstGeom prst="rect">
                <a:avLst/>
              </a:prstGeom>
            </p:spPr>
          </p:pic>
        </mc:Fallback>
      </mc:AlternateContent>
      <p:pic>
        <p:nvPicPr>
          <p:cNvPr id="16" name="Picture 15">
            <a:extLst>
              <a:ext uri="{FF2B5EF4-FFF2-40B4-BE49-F238E27FC236}">
                <a16:creationId xmlns:a16="http://schemas.microsoft.com/office/drawing/2014/main" id="{A07518DA-D621-CB6D-C255-8A1E577B9F67}"/>
              </a:ext>
            </a:extLst>
          </p:cNvPr>
          <p:cNvPicPr>
            <a:picLocks noChangeAspect="1"/>
          </p:cNvPicPr>
          <p:nvPr/>
        </p:nvPicPr>
        <p:blipFill>
          <a:blip r:embed="rId5"/>
          <a:stretch>
            <a:fillRect/>
          </a:stretch>
        </p:blipFill>
        <p:spPr>
          <a:xfrm>
            <a:off x="0" y="0"/>
            <a:ext cx="12191280" cy="6858000"/>
          </a:xfrm>
          <a:prstGeom prst="rect">
            <a:avLst/>
          </a:prstGeom>
        </p:spPr>
      </p:pic>
    </p:spTree>
    <p:extLst>
      <p:ext uri="{BB962C8B-B14F-4D97-AF65-F5344CB8AC3E}">
        <p14:creationId xmlns:p14="http://schemas.microsoft.com/office/powerpoint/2010/main" val="1019703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07274-7530-897B-7DAD-E4C3921AB5FE}"/>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64F4610D-7334-EDDF-6545-E268B01C1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38928"/>
            <a:ext cx="12192000" cy="18190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854C4F6-A54F-DF95-8715-31507DF3EB8B}"/>
              </a:ext>
            </a:extLst>
          </p:cNvPr>
          <p:cNvPicPr>
            <a:picLocks noChangeAspect="1"/>
          </p:cNvPicPr>
          <p:nvPr/>
        </p:nvPicPr>
        <p:blipFill>
          <a:blip r:embed="rId3"/>
          <a:stretch>
            <a:fillRect/>
          </a:stretch>
        </p:blipFill>
        <p:spPr>
          <a:xfrm>
            <a:off x="-12970" y="1"/>
            <a:ext cx="12204970" cy="5038928"/>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4473D184-2A44-6D73-EE51-73171CC1F213}"/>
                  </a:ext>
                </a:extLst>
              </p14:cNvPr>
              <p14:cNvContentPartPr/>
              <p14:nvPr/>
            </p14:nvContentPartPr>
            <p14:xfrm>
              <a:off x="3618283" y="-223897"/>
              <a:ext cx="360" cy="360"/>
            </p14:xfrm>
          </p:contentPart>
        </mc:Choice>
        <mc:Fallback>
          <p:pic>
            <p:nvPicPr>
              <p:cNvPr id="6" name="Ink 5">
                <a:extLst>
                  <a:ext uri="{FF2B5EF4-FFF2-40B4-BE49-F238E27FC236}">
                    <a16:creationId xmlns:a16="http://schemas.microsoft.com/office/drawing/2014/main" id="{4473D184-2A44-6D73-EE51-73171CC1F213}"/>
                  </a:ext>
                </a:extLst>
              </p:cNvPr>
              <p:cNvPicPr/>
              <p:nvPr/>
            </p:nvPicPr>
            <p:blipFill>
              <a:blip r:embed="rId5"/>
              <a:stretch>
                <a:fillRect/>
              </a:stretch>
            </p:blipFill>
            <p:spPr>
              <a:xfrm>
                <a:off x="3612163" y="-230017"/>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Ink 11">
                <a:extLst>
                  <a:ext uri="{FF2B5EF4-FFF2-40B4-BE49-F238E27FC236}">
                    <a16:creationId xmlns:a16="http://schemas.microsoft.com/office/drawing/2014/main" id="{8DC3D7A7-BCAA-1BB0-F650-DE5CF6253498}"/>
                  </a:ext>
                </a:extLst>
              </p14:cNvPr>
              <p14:cNvContentPartPr/>
              <p14:nvPr/>
            </p14:nvContentPartPr>
            <p14:xfrm>
              <a:off x="5991878" y="0"/>
              <a:ext cx="720" cy="5070600"/>
            </p14:xfrm>
          </p:contentPart>
        </mc:Choice>
        <mc:Fallback>
          <p:pic>
            <p:nvPicPr>
              <p:cNvPr id="12" name="Ink 11">
                <a:extLst>
                  <a:ext uri="{FF2B5EF4-FFF2-40B4-BE49-F238E27FC236}">
                    <a16:creationId xmlns:a16="http://schemas.microsoft.com/office/drawing/2014/main" id="{8DC3D7A7-BCAA-1BB0-F650-DE5CF6253498}"/>
                  </a:ext>
                </a:extLst>
              </p:cNvPr>
              <p:cNvPicPr/>
              <p:nvPr/>
            </p:nvPicPr>
            <p:blipFill>
              <a:blip r:embed="rId7"/>
              <a:stretch>
                <a:fillRect/>
              </a:stretch>
            </p:blipFill>
            <p:spPr>
              <a:xfrm>
                <a:off x="5979638" y="-6120"/>
                <a:ext cx="25200" cy="5082841"/>
              </a:xfrm>
              <a:prstGeom prst="rect">
                <a:avLst/>
              </a:prstGeom>
            </p:spPr>
          </p:pic>
        </mc:Fallback>
      </mc:AlternateContent>
      <p:sp>
        <p:nvSpPr>
          <p:cNvPr id="13" name="Rectangle 12">
            <a:extLst>
              <a:ext uri="{FF2B5EF4-FFF2-40B4-BE49-F238E27FC236}">
                <a16:creationId xmlns:a16="http://schemas.microsoft.com/office/drawing/2014/main" id="{A2A45827-9FCA-732E-18DB-5890B2C83807}"/>
              </a:ext>
            </a:extLst>
          </p:cNvPr>
          <p:cNvSpPr/>
          <p:nvPr/>
        </p:nvSpPr>
        <p:spPr>
          <a:xfrm>
            <a:off x="95741" y="257307"/>
            <a:ext cx="569345" cy="4524315"/>
          </a:xfrm>
          <a:prstGeom prst="rect">
            <a:avLst/>
          </a:prstGeom>
          <a:noFill/>
        </p:spPr>
        <p:txBody>
          <a:bodyPr wrap="square" lIns="91440" tIns="45720" rIns="91440" bIns="45720">
            <a:spAutoFit/>
          </a:bodyPr>
          <a:lstStyle/>
          <a:p>
            <a:pPr algn="ctr"/>
            <a:r>
              <a:rPr lang="en-US" sz="3600" b="1" cap="none" spc="0" dirty="0">
                <a:ln w="9525">
                  <a:solidFill>
                    <a:schemeClr val="bg1"/>
                  </a:solidFill>
                  <a:prstDash val="solid"/>
                </a:ln>
                <a:solidFill>
                  <a:srgbClr val="FFD700"/>
                </a:solidFill>
                <a:effectLst>
                  <a:outerShdw blurRad="12700" dist="38100" dir="2700000" algn="tl" rotWithShape="0">
                    <a:schemeClr val="accent5">
                      <a:lumMod val="60000"/>
                      <a:lumOff val="40000"/>
                    </a:schemeClr>
                  </a:outerShdw>
                </a:effectLst>
              </a:rPr>
              <a:t>Programs</a:t>
            </a:r>
          </a:p>
        </p:txBody>
      </p:sp>
      <p:sp>
        <p:nvSpPr>
          <p:cNvPr id="14" name="Rectangle 13">
            <a:extLst>
              <a:ext uri="{FF2B5EF4-FFF2-40B4-BE49-F238E27FC236}">
                <a16:creationId xmlns:a16="http://schemas.microsoft.com/office/drawing/2014/main" id="{CEB25DC8-76BE-208B-82C3-ACE7A3B5D0F0}"/>
              </a:ext>
            </a:extLst>
          </p:cNvPr>
          <p:cNvSpPr/>
          <p:nvPr/>
        </p:nvSpPr>
        <p:spPr>
          <a:xfrm>
            <a:off x="11604062" y="827140"/>
            <a:ext cx="569345" cy="3416320"/>
          </a:xfrm>
          <a:prstGeom prst="rect">
            <a:avLst/>
          </a:prstGeom>
          <a:noFill/>
        </p:spPr>
        <p:txBody>
          <a:bodyPr wrap="square" lIns="91440" tIns="45720" rIns="91440" bIns="45720">
            <a:spAutoFit/>
          </a:bodyPr>
          <a:lstStyle/>
          <a:p>
            <a:pPr algn="ctr"/>
            <a:r>
              <a:rPr lang="en-US" sz="3600" b="1" cap="none" spc="0" dirty="0">
                <a:ln w="9525">
                  <a:solidFill>
                    <a:schemeClr val="bg1"/>
                  </a:solidFill>
                  <a:prstDash val="solid"/>
                </a:ln>
                <a:solidFill>
                  <a:srgbClr val="FFD700"/>
                </a:solidFill>
                <a:effectLst>
                  <a:outerShdw blurRad="12700" dist="38100" dir="2700000" algn="tl" rotWithShape="0">
                    <a:schemeClr val="accent5">
                      <a:lumMod val="60000"/>
                      <a:lumOff val="40000"/>
                    </a:schemeClr>
                  </a:outerShdw>
                </a:effectLst>
              </a:rPr>
              <a:t>Grants</a:t>
            </a:r>
          </a:p>
        </p:txBody>
      </p:sp>
    </p:spTree>
    <p:extLst>
      <p:ext uri="{BB962C8B-B14F-4D97-AF65-F5344CB8AC3E}">
        <p14:creationId xmlns:p14="http://schemas.microsoft.com/office/powerpoint/2010/main" val="504954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33C137F-DE94-7010-44D3-62263E9FB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38928"/>
            <a:ext cx="12192000" cy="18190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D20F3CB-C7D7-FC2A-648E-92C172B143F0}"/>
              </a:ext>
            </a:extLst>
          </p:cNvPr>
          <p:cNvPicPr>
            <a:picLocks noChangeAspect="1"/>
          </p:cNvPicPr>
          <p:nvPr/>
        </p:nvPicPr>
        <p:blipFill>
          <a:blip r:embed="rId3"/>
          <a:stretch>
            <a:fillRect/>
          </a:stretch>
        </p:blipFill>
        <p:spPr>
          <a:xfrm>
            <a:off x="136186" y="184826"/>
            <a:ext cx="11916383" cy="4675104"/>
          </a:xfrm>
          <a:prstGeom prst="rect">
            <a:avLst/>
          </a:prstGeom>
        </p:spPr>
      </p:pic>
    </p:spTree>
    <p:extLst>
      <p:ext uri="{BB962C8B-B14F-4D97-AF65-F5344CB8AC3E}">
        <p14:creationId xmlns:p14="http://schemas.microsoft.com/office/powerpoint/2010/main" val="2092167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D9B9B-A755-337C-3947-D7CA44F2D9A0}"/>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986436C9-DA9D-3BC9-F2C2-C14FD7401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38928"/>
            <a:ext cx="12192000" cy="18190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D40BC61-5496-28BC-9C9C-7F4B171974FF}"/>
              </a:ext>
            </a:extLst>
          </p:cNvPr>
          <p:cNvPicPr>
            <a:picLocks noChangeAspect="1"/>
          </p:cNvPicPr>
          <p:nvPr/>
        </p:nvPicPr>
        <p:blipFill>
          <a:blip r:embed="rId3"/>
          <a:stretch>
            <a:fillRect/>
          </a:stretch>
        </p:blipFill>
        <p:spPr>
          <a:xfrm>
            <a:off x="0" y="91828"/>
            <a:ext cx="12191999" cy="5468113"/>
          </a:xfrm>
          <a:prstGeom prst="rect">
            <a:avLst/>
          </a:prstGeom>
        </p:spPr>
      </p:pic>
    </p:spTree>
    <p:extLst>
      <p:ext uri="{BB962C8B-B14F-4D97-AF65-F5344CB8AC3E}">
        <p14:creationId xmlns:p14="http://schemas.microsoft.com/office/powerpoint/2010/main" val="2650935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5000" t="-10000" r="-10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1495-AE62-9EE3-A00B-21DB2B161B4B}"/>
              </a:ext>
            </a:extLst>
          </p:cNvPr>
          <p:cNvSpPr>
            <a:spLocks noGrp="1"/>
          </p:cNvSpPr>
          <p:nvPr>
            <p:ph type="title"/>
          </p:nvPr>
        </p:nvSpPr>
        <p:spPr>
          <a:xfrm>
            <a:off x="5757273" y="4938410"/>
            <a:ext cx="5257800" cy="1325563"/>
          </a:xfrm>
          <a:noFill/>
        </p:spPr>
        <p:txBody>
          <a:bodyPr>
            <a:noAutofit/>
          </a:bodyPr>
          <a:lstStyle/>
          <a:p>
            <a:pPr algn="ctr"/>
            <a:r>
              <a:rPr lang="en-US" sz="9600" b="1" i="1">
                <a:latin typeface="Bookman Old Style" panose="02050604050505020204" pitchFamily="18" charset="0"/>
              </a:rPr>
              <a:t>Thank You</a:t>
            </a:r>
          </a:p>
        </p:txBody>
      </p:sp>
      <p:sp>
        <p:nvSpPr>
          <p:cNvPr id="3" name="Content Placeholder 2">
            <a:extLst>
              <a:ext uri="{FF2B5EF4-FFF2-40B4-BE49-F238E27FC236}">
                <a16:creationId xmlns:a16="http://schemas.microsoft.com/office/drawing/2014/main" id="{3F7F5065-453F-3315-C45B-36F3CE08E0A8}"/>
              </a:ext>
            </a:extLst>
          </p:cNvPr>
          <p:cNvSpPr>
            <a:spLocks noGrp="1"/>
          </p:cNvSpPr>
          <p:nvPr>
            <p:ph idx="1"/>
          </p:nvPr>
        </p:nvSpPr>
        <p:spPr>
          <a:xfrm>
            <a:off x="41715" y="3530787"/>
            <a:ext cx="6054285" cy="3273576"/>
          </a:xfrm>
        </p:spPr>
        <p:txBody>
          <a:bodyPr/>
          <a:lstStyle/>
          <a:p>
            <a:endParaRPr lang="en-US"/>
          </a:p>
        </p:txBody>
      </p:sp>
    </p:spTree>
    <p:extLst>
      <p:ext uri="{BB962C8B-B14F-4D97-AF65-F5344CB8AC3E}">
        <p14:creationId xmlns:p14="http://schemas.microsoft.com/office/powerpoint/2010/main" val="2463334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8000" r="-6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C91B7-5315-81D2-D60B-037D884F70F6}"/>
              </a:ext>
            </a:extLst>
          </p:cNvPr>
          <p:cNvSpPr>
            <a:spLocks noGrp="1"/>
          </p:cNvSpPr>
          <p:nvPr>
            <p:ph type="title"/>
          </p:nvPr>
        </p:nvSpPr>
        <p:spPr>
          <a:xfrm>
            <a:off x="838200" y="0"/>
            <a:ext cx="10515600" cy="2065075"/>
          </a:xfrm>
          <a:ln>
            <a:noFill/>
          </a:ln>
        </p:spPr>
        <p:txBody>
          <a:bodyPr>
            <a:normAutofit/>
          </a:bodyPr>
          <a:lstStyle/>
          <a:p>
            <a:pPr algn="ctr"/>
            <a:r>
              <a:rPr lang="en-US" sz="6000" b="1" i="1" spc="50" dirty="0">
                <a:ln w="9525" cmpd="sng">
                  <a:solidFill>
                    <a:schemeClr val="tx1"/>
                  </a:solidFill>
                  <a:prstDash val="solid"/>
                </a:ln>
                <a:solidFill>
                  <a:schemeClr val="bg1"/>
                </a:solidFill>
                <a:effectLst>
                  <a:glow rad="38100">
                    <a:schemeClr val="accent1">
                      <a:alpha val="40000"/>
                    </a:schemeClr>
                  </a:glow>
                </a:effectLst>
                <a:latin typeface="Newspaper" pitchFamily="2" charset="0"/>
              </a:rPr>
              <a:t>World Statistics</a:t>
            </a:r>
          </a:p>
        </p:txBody>
      </p:sp>
      <p:sp>
        <p:nvSpPr>
          <p:cNvPr id="3" name="TextBox 2">
            <a:extLst>
              <a:ext uri="{FF2B5EF4-FFF2-40B4-BE49-F238E27FC236}">
                <a16:creationId xmlns:a16="http://schemas.microsoft.com/office/drawing/2014/main" id="{E475963F-12BD-6258-A821-BE2E3EAB27B1}"/>
              </a:ext>
            </a:extLst>
          </p:cNvPr>
          <p:cNvSpPr txBox="1"/>
          <p:nvPr/>
        </p:nvSpPr>
        <p:spPr>
          <a:xfrm>
            <a:off x="838200" y="1646294"/>
            <a:ext cx="10515600" cy="3416320"/>
          </a:xfrm>
          <a:prstGeom prst="rect">
            <a:avLst/>
          </a:prstGeom>
          <a:noFill/>
        </p:spPr>
        <p:txBody>
          <a:bodyPr wrap="square" rtlCol="0">
            <a:spAutoFit/>
          </a:bodyPr>
          <a:lstStyle/>
          <a:p>
            <a:r>
              <a:rPr lang="en-US" dirty="0"/>
              <a:t>About Diabetes</a:t>
            </a:r>
          </a:p>
          <a:p>
            <a:endParaRPr lang="en-US" dirty="0"/>
          </a:p>
          <a:p>
            <a:r>
              <a:rPr lang="en-US" dirty="0"/>
              <a:t>Diabetes is a global epidemic</a:t>
            </a:r>
          </a:p>
          <a:p>
            <a:r>
              <a:rPr lang="en-US" dirty="0"/>
              <a:t>	An estimated 537 million adults across the world are living with diabetes, and its prevalence is increasing rapidly. By 2045, the number is expected to reach 783 million. Diabetes is a global epidemic that touches every corner of the globe. </a:t>
            </a:r>
          </a:p>
          <a:p>
            <a:endParaRPr lang="en-US" dirty="0"/>
          </a:p>
          <a:p>
            <a:r>
              <a:rPr lang="en-US" dirty="0"/>
              <a:t>Lions International and LCIF are dedicated to empowering Lions and Leos around the world to fight diabetes by serving their communities one by one. </a:t>
            </a:r>
          </a:p>
          <a:p>
            <a:endParaRPr lang="en-US" dirty="0"/>
          </a:p>
          <a:p>
            <a:r>
              <a:rPr lang="en-US" dirty="0"/>
              <a:t>537 Million adults with diabetes,  1.2 Million youth with type 1 under 15 yrs of age. </a:t>
            </a:r>
          </a:p>
          <a:p>
            <a:r>
              <a:rPr lang="en-US" dirty="0"/>
              <a:t>1 in 2 cases undiagnosed,  6.7 Million deaths from diabetes complications.</a:t>
            </a:r>
          </a:p>
        </p:txBody>
      </p:sp>
      <p:pic>
        <p:nvPicPr>
          <p:cNvPr id="5" name="Content Placeholder 4">
            <a:extLst>
              <a:ext uri="{FF2B5EF4-FFF2-40B4-BE49-F238E27FC236}">
                <a16:creationId xmlns:a16="http://schemas.microsoft.com/office/drawing/2014/main" id="{B3BD4E7D-D343-D140-EDB5-53D17FC38AB2}"/>
              </a:ext>
            </a:extLst>
          </p:cNvPr>
          <p:cNvPicPr>
            <a:picLocks noGrp="1" noChangeAspect="1"/>
          </p:cNvPicPr>
          <p:nvPr>
            <p:ph idx="1"/>
          </p:nvPr>
        </p:nvPicPr>
        <p:blipFill>
          <a:blip r:embed="rId4"/>
          <a:stretch>
            <a:fillRect/>
          </a:stretch>
        </p:blipFill>
        <p:spPr>
          <a:xfrm>
            <a:off x="838200" y="1646294"/>
            <a:ext cx="10515600" cy="3872437"/>
          </a:xfrm>
        </p:spPr>
      </p:pic>
    </p:spTree>
    <p:extLst>
      <p:ext uri="{BB962C8B-B14F-4D97-AF65-F5344CB8AC3E}">
        <p14:creationId xmlns:p14="http://schemas.microsoft.com/office/powerpoint/2010/main" val="41516615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7000" t="-1000" r="-6000" b="-10000"/>
          </a:stretch>
        </a:blipFill>
        <a:effectLst/>
      </p:bgPr>
    </p:bg>
    <p:spTree>
      <p:nvGrpSpPr>
        <p:cNvPr id="1" name=""/>
        <p:cNvGrpSpPr/>
        <p:nvPr/>
      </p:nvGrpSpPr>
      <p:grpSpPr>
        <a:xfrm>
          <a:off x="0" y="0"/>
          <a:ext cx="0" cy="0"/>
          <a:chOff x="0" y="0"/>
          <a:chExt cx="0" cy="0"/>
        </a:xfrm>
      </p:grpSpPr>
      <p:pic>
        <p:nvPicPr>
          <p:cNvPr id="19" name="Content Placeholder 18" descr="A map of the world with colorful circles&#10;&#10;Description automatically generated">
            <a:extLst>
              <a:ext uri="{FF2B5EF4-FFF2-40B4-BE49-F238E27FC236}">
                <a16:creationId xmlns:a16="http://schemas.microsoft.com/office/drawing/2014/main" id="{33688A1D-69A3-B868-B55B-49B4AA891EE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428626"/>
            <a:ext cx="12192000" cy="6410735"/>
          </a:xfrm>
        </p:spPr>
      </p:pic>
      <p:sp>
        <p:nvSpPr>
          <p:cNvPr id="2" name="Title 1">
            <a:extLst>
              <a:ext uri="{FF2B5EF4-FFF2-40B4-BE49-F238E27FC236}">
                <a16:creationId xmlns:a16="http://schemas.microsoft.com/office/drawing/2014/main" id="{4A1C91B7-5315-81D2-D60B-037D884F70F6}"/>
              </a:ext>
            </a:extLst>
          </p:cNvPr>
          <p:cNvSpPr>
            <a:spLocks noGrp="1"/>
          </p:cNvSpPr>
          <p:nvPr>
            <p:ph type="title"/>
          </p:nvPr>
        </p:nvSpPr>
        <p:spPr>
          <a:xfrm>
            <a:off x="1" y="5418161"/>
            <a:ext cx="12192000" cy="1439840"/>
          </a:xfrm>
        </p:spPr>
        <p:txBody>
          <a:bodyPr>
            <a:normAutofit/>
          </a:bodyPr>
          <a:lstStyle/>
          <a:p>
            <a:pPr algn="ctr"/>
            <a:r>
              <a:rPr lang="en-US" sz="6000" i="1">
                <a:solidFill>
                  <a:schemeClr val="bg1"/>
                </a:solidFill>
                <a:effectLst>
                  <a:innerShdw blurRad="63500" dist="63500" dir="2400000">
                    <a:srgbClr val="132F55"/>
                  </a:innerShdw>
                </a:effectLst>
                <a:latin typeface="Newspaper" pitchFamily="2" charset="0"/>
              </a:rPr>
              <a:t>Diabetes   Worldwide</a:t>
            </a:r>
          </a:p>
        </p:txBody>
      </p:sp>
    </p:spTree>
    <p:extLst>
      <p:ext uri="{BB962C8B-B14F-4D97-AF65-F5344CB8AC3E}">
        <p14:creationId xmlns:p14="http://schemas.microsoft.com/office/powerpoint/2010/main" val="373946725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E506D-4A4A-9268-9262-94CEA35CD3BD}"/>
              </a:ext>
            </a:extLst>
          </p:cNvPr>
          <p:cNvSpPr>
            <a:spLocks noGrp="1"/>
          </p:cNvSpPr>
          <p:nvPr>
            <p:ph type="title"/>
          </p:nvPr>
        </p:nvSpPr>
        <p:spPr>
          <a:xfrm>
            <a:off x="838200" y="134937"/>
            <a:ext cx="10515600" cy="1325563"/>
          </a:xfrm>
        </p:spPr>
        <p:txBody>
          <a:bodyPr/>
          <a:lstStyle/>
          <a:p>
            <a:pPr algn="ctr"/>
            <a:r>
              <a:rPr lang="en-US" b="1" i="1">
                <a:latin typeface="Bookman Old Style" panose="02050604050505020204" pitchFamily="18" charset="0"/>
              </a:rPr>
              <a:t>The Role of Insulin</a:t>
            </a:r>
          </a:p>
        </p:txBody>
      </p:sp>
      <p:sp>
        <p:nvSpPr>
          <p:cNvPr id="3" name="Content Placeholder 2">
            <a:extLst>
              <a:ext uri="{FF2B5EF4-FFF2-40B4-BE49-F238E27FC236}">
                <a16:creationId xmlns:a16="http://schemas.microsoft.com/office/drawing/2014/main" id="{38374947-F9DC-C98F-747B-B24EA93AEF5A}"/>
              </a:ext>
            </a:extLst>
          </p:cNvPr>
          <p:cNvSpPr>
            <a:spLocks noGrp="1"/>
          </p:cNvSpPr>
          <p:nvPr>
            <p:ph idx="1"/>
          </p:nvPr>
        </p:nvSpPr>
        <p:spPr>
          <a:xfrm>
            <a:off x="0" y="1690688"/>
            <a:ext cx="8757374" cy="5032375"/>
          </a:xfrm>
        </p:spPr>
        <p:txBody>
          <a:bodyPr>
            <a:normAutofit fontScale="77500" lnSpcReduction="20000"/>
          </a:bodyPr>
          <a:lstStyle/>
          <a:p>
            <a:pPr marL="0" indent="0">
              <a:buNone/>
            </a:pPr>
            <a:r>
              <a:rPr lang="en-US" b="1" i="1">
                <a:latin typeface="Bookman Old Style" panose="02050604050505020204" pitchFamily="18" charset="0"/>
              </a:rPr>
              <a:t>Insulin chemistry and etymology:</a:t>
            </a:r>
          </a:p>
          <a:p>
            <a:r>
              <a:rPr lang="en-US"/>
              <a:t>Insulin is a protein chain or peptide hormone. There are 51 amino acids in an insulin molecule. It has a molecular weight of 5808 Da.</a:t>
            </a:r>
          </a:p>
          <a:p>
            <a:r>
              <a:rPr lang="en-US"/>
              <a:t>Insulin is produced in the islets of Langerhans in the pancreas. The name insulin comes from the Latin ''insula'' for "island" from the cells that produce the hormone in the pancreas.</a:t>
            </a:r>
          </a:p>
          <a:p>
            <a:pPr marL="0" indent="0">
              <a:buNone/>
            </a:pPr>
            <a:r>
              <a:rPr lang="en-US" b="1" i="1">
                <a:latin typeface="Bookman Old Style" panose="02050604050505020204" pitchFamily="18" charset="0"/>
              </a:rPr>
              <a:t>Insulin has several broad actions including:</a:t>
            </a:r>
          </a:p>
          <a:p>
            <a:r>
              <a:rPr lang="en-US"/>
              <a:t>It causes the cells in the liver, muscle, and fat tissue to take up glucose from blood and convert it to glycogen that can be stored in the liver and muscles</a:t>
            </a:r>
          </a:p>
          <a:p>
            <a:r>
              <a:rPr lang="en-US"/>
              <a:t>Insulin also prevents the utilization of fat as an energy source. In absence of insulin or in conditions where insulin is low glucose is not taken up by body cells, and the body begins to use fat as an energy source</a:t>
            </a:r>
          </a:p>
          <a:p>
            <a:r>
              <a:rPr lang="en-US"/>
              <a:t>Insulin also controls other body systems and regulates the amino acid uptake by body cells</a:t>
            </a:r>
          </a:p>
          <a:p>
            <a:r>
              <a:rPr lang="en-US"/>
              <a:t>It has several other anabolic effects throughout the body as well</a:t>
            </a:r>
          </a:p>
          <a:p>
            <a:pPr marL="0" indent="0">
              <a:buNone/>
            </a:pPr>
            <a:endParaRPr lang="en-US"/>
          </a:p>
          <a:p>
            <a:pPr marL="0" indent="0">
              <a:buNone/>
            </a:pPr>
            <a:endParaRPr lang="en-US">
              <a:latin typeface="Bookman Old Style" panose="02050604050505020204" pitchFamily="18" charset="0"/>
            </a:endParaRPr>
          </a:p>
          <a:p>
            <a:pPr marL="0" indent="0">
              <a:buNone/>
            </a:pPr>
            <a:endParaRPr lang="en-US"/>
          </a:p>
        </p:txBody>
      </p:sp>
    </p:spTree>
    <p:extLst>
      <p:ext uri="{BB962C8B-B14F-4D97-AF65-F5344CB8AC3E}">
        <p14:creationId xmlns:p14="http://schemas.microsoft.com/office/powerpoint/2010/main" val="11133400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E506D-4A4A-9268-9262-94CEA35CD3BD}"/>
              </a:ext>
            </a:extLst>
          </p:cNvPr>
          <p:cNvSpPr>
            <a:spLocks noGrp="1"/>
          </p:cNvSpPr>
          <p:nvPr>
            <p:ph type="title"/>
          </p:nvPr>
        </p:nvSpPr>
        <p:spPr>
          <a:xfrm>
            <a:off x="838200" y="134937"/>
            <a:ext cx="10515600" cy="1325563"/>
          </a:xfrm>
        </p:spPr>
        <p:txBody>
          <a:bodyPr/>
          <a:lstStyle/>
          <a:p>
            <a:pPr algn="ctr"/>
            <a:r>
              <a:rPr lang="en-US" b="1" i="1">
                <a:latin typeface="Bookman Old Style" panose="02050604050505020204" pitchFamily="18" charset="0"/>
              </a:rPr>
              <a:t>The Role of Glucose</a:t>
            </a:r>
          </a:p>
        </p:txBody>
      </p:sp>
      <p:sp>
        <p:nvSpPr>
          <p:cNvPr id="3" name="Content Placeholder 2">
            <a:extLst>
              <a:ext uri="{FF2B5EF4-FFF2-40B4-BE49-F238E27FC236}">
                <a16:creationId xmlns:a16="http://schemas.microsoft.com/office/drawing/2014/main" id="{38374947-F9DC-C98F-747B-B24EA93AEF5A}"/>
              </a:ext>
            </a:extLst>
          </p:cNvPr>
          <p:cNvSpPr>
            <a:spLocks noGrp="1"/>
          </p:cNvSpPr>
          <p:nvPr>
            <p:ph idx="1"/>
          </p:nvPr>
        </p:nvSpPr>
        <p:spPr>
          <a:xfrm>
            <a:off x="0" y="1690688"/>
            <a:ext cx="8723509" cy="5032375"/>
          </a:xfrm>
        </p:spPr>
        <p:txBody>
          <a:bodyPr>
            <a:normAutofit fontScale="85000" lnSpcReduction="20000"/>
          </a:bodyPr>
          <a:lstStyle/>
          <a:p>
            <a:r>
              <a:rPr lang="en-US">
                <a:latin typeface="Bookman Old Style" panose="02050604050505020204" pitchFamily="18" charset="0"/>
              </a:rPr>
              <a:t>Glucose – a sugar – s the main source of energy for the cells that make up muscles and other tissues</a:t>
            </a:r>
          </a:p>
          <a:p>
            <a:endParaRPr lang="en-US">
              <a:latin typeface="Bookman Old Style" panose="02050604050505020204" pitchFamily="18" charset="0"/>
            </a:endParaRPr>
          </a:p>
          <a:p>
            <a:r>
              <a:rPr lang="en-US">
                <a:latin typeface="Bookman Old Style" panose="02050604050505020204" pitchFamily="18" charset="0"/>
              </a:rPr>
              <a:t>Glucose comes from 2 major sources: food and your liver</a:t>
            </a:r>
          </a:p>
          <a:p>
            <a:endParaRPr lang="en-US">
              <a:latin typeface="Bookman Old Style" panose="02050604050505020204" pitchFamily="18" charset="0"/>
            </a:endParaRPr>
          </a:p>
          <a:p>
            <a:r>
              <a:rPr lang="en-US">
                <a:latin typeface="Bookman Old Style" panose="02050604050505020204" pitchFamily="18" charset="0"/>
              </a:rPr>
              <a:t>Your liver stores glucose as glycogen</a:t>
            </a:r>
          </a:p>
          <a:p>
            <a:endParaRPr lang="en-US">
              <a:latin typeface="Bookman Old Style" panose="02050604050505020204" pitchFamily="18" charset="0"/>
            </a:endParaRPr>
          </a:p>
          <a:p>
            <a:r>
              <a:rPr lang="en-US">
                <a:latin typeface="Bookman Old Style" panose="02050604050505020204" pitchFamily="18" charset="0"/>
              </a:rPr>
              <a:t>Sugar is absorbed into the bloodstream, where it enters the cells with the help of the insulin. (Think of a key to a locked door)</a:t>
            </a:r>
          </a:p>
          <a:p>
            <a:endParaRPr lang="en-US">
              <a:latin typeface="Bookman Old Style" panose="02050604050505020204" pitchFamily="18" charset="0"/>
            </a:endParaRPr>
          </a:p>
          <a:p>
            <a:r>
              <a:rPr lang="en-US">
                <a:latin typeface="Bookman Old Style" panose="02050604050505020204" pitchFamily="18" charset="0"/>
              </a:rPr>
              <a:t>When glucose levels are low, such as you haven’t eaten in a while the liver breaks down sored glycogen into glucose to keep levels within normal range.</a:t>
            </a:r>
          </a:p>
          <a:p>
            <a:pPr marL="0" indent="0">
              <a:buNone/>
            </a:pPr>
            <a:endParaRPr lang="en-US"/>
          </a:p>
        </p:txBody>
      </p:sp>
    </p:spTree>
    <p:extLst>
      <p:ext uri="{BB962C8B-B14F-4D97-AF65-F5344CB8AC3E}">
        <p14:creationId xmlns:p14="http://schemas.microsoft.com/office/powerpoint/2010/main" val="1671777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ơ chế kháng insulin - Hội Nội tiết &amp; Đái tháo đường Việt Nam">
            <a:extLst>
              <a:ext uri="{FF2B5EF4-FFF2-40B4-BE49-F238E27FC236}">
                <a16:creationId xmlns:a16="http://schemas.microsoft.com/office/drawing/2014/main" id="{E34B0877-E1A3-48CC-2465-247586EC54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620" y="450477"/>
            <a:ext cx="11590084" cy="6084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817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Blue ribbon on blue background for world diabetes day or prostate cancer awareness month">
            <a:extLst>
              <a:ext uri="{FF2B5EF4-FFF2-40B4-BE49-F238E27FC236}">
                <a16:creationId xmlns:a16="http://schemas.microsoft.com/office/drawing/2014/main" id="{A1A1238B-8C7B-C628-BC8D-11952208D76D}"/>
              </a:ext>
            </a:extLst>
          </p:cNvPr>
          <p:cNvPicPr>
            <a:picLocks noChangeAspect="1" noChangeArrowheads="1"/>
          </p:cNvPicPr>
          <p:nvPr/>
        </p:nvPicPr>
        <p:blipFill>
          <a:blip r:embed="rId2">
            <a:alphaModFix amt="55000"/>
            <a:extLst>
              <a:ext uri="{28A0092B-C50C-407E-A947-70E740481C1C}">
                <a14:useLocalDpi xmlns:a14="http://schemas.microsoft.com/office/drawing/2010/main" val="0"/>
              </a:ext>
            </a:extLst>
          </a:blip>
          <a:srcRect t="10460" b="5271"/>
          <a:stretch>
            <a:fillRect/>
          </a:stretch>
        </p:blipFill>
        <p:spPr bwMode="auto">
          <a:xfrm flipH="1">
            <a:off x="20" y="-9107"/>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7FB1A2C-C51F-09AC-9A22-C7729493D2D3}"/>
              </a:ext>
            </a:extLst>
          </p:cNvPr>
          <p:cNvSpPr>
            <a:spLocks noGrp="1"/>
          </p:cNvSpPr>
          <p:nvPr>
            <p:ph type="title"/>
          </p:nvPr>
        </p:nvSpPr>
        <p:spPr>
          <a:xfrm>
            <a:off x="686834" y="591344"/>
            <a:ext cx="3200400" cy="5585619"/>
          </a:xfrm>
        </p:spPr>
        <p:txBody>
          <a:bodyPr>
            <a:normAutofit/>
          </a:bodyPr>
          <a:lstStyle/>
          <a:p>
            <a:r>
              <a:rPr lang="en-US" b="1" i="1" u="sng" dirty="0">
                <a:solidFill>
                  <a:schemeClr val="bg1">
                    <a:lumMod val="95000"/>
                  </a:schemeClr>
                </a:solidFill>
              </a:rPr>
              <a:t>Symptoms of Diabetes</a:t>
            </a:r>
          </a:p>
        </p:txBody>
      </p:sp>
      <p:sp>
        <p:nvSpPr>
          <p:cNvPr id="1033" name="Arc 103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7B176D7-BBF6-269E-BDDE-738471D13BBD}"/>
              </a:ext>
            </a:extLst>
          </p:cNvPr>
          <p:cNvSpPr>
            <a:spLocks noGrp="1"/>
          </p:cNvSpPr>
          <p:nvPr>
            <p:ph idx="1"/>
          </p:nvPr>
        </p:nvSpPr>
        <p:spPr>
          <a:xfrm>
            <a:off x="4286534" y="1263274"/>
            <a:ext cx="6906491" cy="5585619"/>
          </a:xfrm>
        </p:spPr>
        <p:txBody>
          <a:bodyPr anchor="ctr">
            <a:normAutofit/>
          </a:bodyPr>
          <a:lstStyle/>
          <a:p>
            <a:r>
              <a:rPr lang="en-US" sz="1800" b="1" dirty="0">
                <a:solidFill>
                  <a:schemeClr val="bg1">
                    <a:lumMod val="95000"/>
                  </a:schemeClr>
                </a:solidFill>
                <a:latin typeface="Bookman Old Style" panose="02050604050505020204" pitchFamily="18" charset="0"/>
              </a:rPr>
              <a:t> </a:t>
            </a:r>
            <a:r>
              <a:rPr lang="en-US" sz="1800" b="1" dirty="0">
                <a:solidFill>
                  <a:schemeClr val="bg1">
                    <a:lumMod val="95000"/>
                  </a:schemeClr>
                </a:solidFill>
                <a:effectLst>
                  <a:outerShdw blurRad="50800" dist="38100" algn="l" rotWithShape="0">
                    <a:prstClr val="black">
                      <a:alpha val="40000"/>
                    </a:prstClr>
                  </a:outerShdw>
                </a:effectLst>
                <a:latin typeface="Bookman Old Style" panose="02050604050505020204" pitchFamily="18" charset="0"/>
              </a:rPr>
              <a:t>Thirst</a:t>
            </a:r>
          </a:p>
          <a:p>
            <a:r>
              <a:rPr lang="en-US" sz="1800" b="1" dirty="0">
                <a:solidFill>
                  <a:schemeClr val="bg1">
                    <a:lumMod val="95000"/>
                  </a:schemeClr>
                </a:solidFill>
                <a:effectLst>
                  <a:outerShdw blurRad="50800" dist="38100" algn="l" rotWithShape="0">
                    <a:prstClr val="black">
                      <a:alpha val="40000"/>
                    </a:prstClr>
                  </a:outerShdw>
                </a:effectLst>
                <a:latin typeface="Bookman Old Style" panose="02050604050505020204" pitchFamily="18" charset="0"/>
              </a:rPr>
              <a:t> Frequent Urination</a:t>
            </a:r>
          </a:p>
          <a:p>
            <a:r>
              <a:rPr lang="en-US" sz="1800" b="1" dirty="0">
                <a:solidFill>
                  <a:schemeClr val="bg1">
                    <a:lumMod val="95000"/>
                  </a:schemeClr>
                </a:solidFill>
                <a:effectLst>
                  <a:outerShdw blurRad="50800" dist="38100" algn="l" rotWithShape="0">
                    <a:prstClr val="black">
                      <a:alpha val="40000"/>
                    </a:prstClr>
                  </a:outerShdw>
                </a:effectLst>
                <a:latin typeface="Bookman Old Style" panose="02050604050505020204" pitchFamily="18" charset="0"/>
              </a:rPr>
              <a:t> Bed Wetting in children that didn’t previous have an issue</a:t>
            </a:r>
          </a:p>
          <a:p>
            <a:r>
              <a:rPr lang="en-US" sz="1800" b="1" dirty="0">
                <a:solidFill>
                  <a:schemeClr val="bg1">
                    <a:lumMod val="95000"/>
                  </a:schemeClr>
                </a:solidFill>
                <a:effectLst>
                  <a:outerShdw blurRad="50800" dist="38100" algn="l" rotWithShape="0">
                    <a:prstClr val="black">
                      <a:alpha val="40000"/>
                    </a:prstClr>
                  </a:outerShdw>
                </a:effectLst>
                <a:latin typeface="Bookman Old Style" panose="02050604050505020204" pitchFamily="18" charset="0"/>
              </a:rPr>
              <a:t> Extreme Hunger</a:t>
            </a:r>
          </a:p>
          <a:p>
            <a:r>
              <a:rPr lang="en-US" sz="1800" b="1" dirty="0">
                <a:solidFill>
                  <a:schemeClr val="bg1">
                    <a:lumMod val="95000"/>
                  </a:schemeClr>
                </a:solidFill>
                <a:effectLst>
                  <a:outerShdw blurRad="50800" dist="38100" algn="l" rotWithShape="0">
                    <a:prstClr val="black">
                      <a:alpha val="40000"/>
                    </a:prstClr>
                  </a:outerShdw>
                </a:effectLst>
                <a:latin typeface="Bookman Old Style" panose="02050604050505020204" pitchFamily="18" charset="0"/>
              </a:rPr>
              <a:t> Irritability mood swings</a:t>
            </a:r>
          </a:p>
          <a:p>
            <a:r>
              <a:rPr lang="en-US" sz="1800" b="1" dirty="0">
                <a:solidFill>
                  <a:schemeClr val="bg1">
                    <a:lumMod val="95000"/>
                  </a:schemeClr>
                </a:solidFill>
                <a:effectLst>
                  <a:outerShdw blurRad="50800" dist="38100" algn="l" rotWithShape="0">
                    <a:prstClr val="black">
                      <a:alpha val="40000"/>
                    </a:prstClr>
                  </a:outerShdw>
                </a:effectLst>
                <a:latin typeface="Bookman Old Style" panose="02050604050505020204" pitchFamily="18" charset="0"/>
              </a:rPr>
              <a:t> Fatigue</a:t>
            </a:r>
          </a:p>
          <a:p>
            <a:r>
              <a:rPr lang="en-US" sz="1800" b="1" dirty="0">
                <a:solidFill>
                  <a:schemeClr val="bg1">
                    <a:lumMod val="95000"/>
                  </a:schemeClr>
                </a:solidFill>
                <a:effectLst>
                  <a:outerShdw blurRad="50800" dist="38100" algn="l" rotWithShape="0">
                    <a:prstClr val="black">
                      <a:alpha val="40000"/>
                    </a:prstClr>
                  </a:outerShdw>
                </a:effectLst>
                <a:latin typeface="Bookman Old Style" panose="02050604050505020204" pitchFamily="18" charset="0"/>
              </a:rPr>
              <a:t> Blurred Vision</a:t>
            </a:r>
          </a:p>
          <a:p>
            <a:r>
              <a:rPr lang="en-US" sz="1800" b="1" dirty="0">
                <a:solidFill>
                  <a:schemeClr val="bg1">
                    <a:lumMod val="95000"/>
                  </a:schemeClr>
                </a:solidFill>
                <a:effectLst>
                  <a:outerShdw blurRad="50800" dist="38100" algn="l" rotWithShape="0">
                    <a:prstClr val="black">
                      <a:alpha val="40000"/>
                    </a:prstClr>
                  </a:outerShdw>
                </a:effectLst>
                <a:latin typeface="Bookman Old Style" panose="02050604050505020204" pitchFamily="18" charset="0"/>
              </a:rPr>
              <a:t> Fruity Breath</a:t>
            </a:r>
          </a:p>
          <a:p>
            <a:r>
              <a:rPr lang="en-US" sz="1800" b="1" dirty="0">
                <a:solidFill>
                  <a:schemeClr val="bg1">
                    <a:lumMod val="95000"/>
                  </a:schemeClr>
                </a:solidFill>
                <a:effectLst>
                  <a:outerShdw blurRad="50800" dist="38100" algn="l" rotWithShape="0">
                    <a:prstClr val="black">
                      <a:alpha val="40000"/>
                    </a:prstClr>
                  </a:outerShdw>
                </a:effectLst>
                <a:latin typeface="Bookman Old Style" panose="02050604050505020204" pitchFamily="18" charset="0"/>
              </a:rPr>
              <a:t> Unexplained/ Unplanned weight loss</a:t>
            </a:r>
          </a:p>
          <a:p>
            <a:r>
              <a:rPr lang="en-US" sz="1800" b="1" dirty="0">
                <a:solidFill>
                  <a:schemeClr val="bg1">
                    <a:lumMod val="95000"/>
                  </a:schemeClr>
                </a:solidFill>
                <a:effectLst>
                  <a:outerShdw blurRad="50800" dist="38100" algn="l" rotWithShape="0">
                    <a:prstClr val="black">
                      <a:alpha val="40000"/>
                    </a:prstClr>
                  </a:outerShdw>
                </a:effectLst>
                <a:latin typeface="Bookman Old Style" panose="02050604050505020204" pitchFamily="18" charset="0"/>
              </a:rPr>
              <a:t> Slow Healing</a:t>
            </a:r>
          </a:p>
          <a:p>
            <a:r>
              <a:rPr lang="en-US" sz="1800" b="1" dirty="0">
                <a:solidFill>
                  <a:schemeClr val="bg1">
                    <a:lumMod val="95000"/>
                  </a:schemeClr>
                </a:solidFill>
                <a:effectLst>
                  <a:outerShdw blurRad="50800" dist="38100" algn="l" rotWithShape="0">
                    <a:prstClr val="black">
                      <a:alpha val="40000"/>
                    </a:prstClr>
                  </a:outerShdw>
                </a:effectLst>
                <a:latin typeface="Bookman Old Style" panose="02050604050505020204" pitchFamily="18" charset="0"/>
              </a:rPr>
              <a:t> Frequent Infections</a:t>
            </a:r>
          </a:p>
          <a:p>
            <a:r>
              <a:rPr lang="en-US" sz="1800" b="1" dirty="0">
                <a:solidFill>
                  <a:schemeClr val="bg1">
                    <a:lumMod val="95000"/>
                  </a:schemeClr>
                </a:solidFill>
                <a:effectLst>
                  <a:outerShdw blurRad="50800" dist="38100" algn="l" rotWithShape="0">
                    <a:prstClr val="black">
                      <a:alpha val="40000"/>
                    </a:prstClr>
                  </a:outerShdw>
                </a:effectLst>
                <a:latin typeface="Bookman Old Style" panose="02050604050505020204" pitchFamily="18" charset="0"/>
              </a:rPr>
              <a:t> Numbness or Tingling of hands and feet</a:t>
            </a:r>
          </a:p>
          <a:p>
            <a:r>
              <a:rPr lang="en-US" sz="1800" b="1" dirty="0">
                <a:solidFill>
                  <a:schemeClr val="bg1">
                    <a:lumMod val="95000"/>
                  </a:schemeClr>
                </a:solidFill>
                <a:effectLst>
                  <a:outerShdw blurRad="50800" dist="38100" algn="l" rotWithShape="0">
                    <a:prstClr val="black">
                      <a:alpha val="40000"/>
                    </a:prstClr>
                  </a:outerShdw>
                </a:effectLst>
                <a:latin typeface="Bookman Old Style" panose="02050604050505020204" pitchFamily="18" charset="0"/>
              </a:rPr>
              <a:t> Areas of darkened skin, usually in armpits and neck.</a:t>
            </a:r>
          </a:p>
          <a:p>
            <a:endParaRPr lang="en-US" sz="1800" b="1" dirty="0">
              <a:solidFill>
                <a:schemeClr val="bg1">
                  <a:lumMod val="95000"/>
                </a:schemeClr>
              </a:solidFill>
              <a:effectLst>
                <a:outerShdw blurRad="50800" dist="38100" algn="l" rotWithShape="0">
                  <a:prstClr val="black">
                    <a:alpha val="40000"/>
                  </a:prstClr>
                </a:outerShdw>
              </a:effectLst>
              <a:latin typeface="Bookman Old Style" panose="02050604050505020204" pitchFamily="18" charset="0"/>
            </a:endParaRPr>
          </a:p>
          <a:p>
            <a:endParaRPr lang="en-US" sz="1800" b="1" dirty="0">
              <a:solidFill>
                <a:srgbClr val="FFFFFF"/>
              </a:solidFill>
              <a:latin typeface="Bookman Old Style" panose="02050604050505020204" pitchFamily="18" charset="0"/>
            </a:endParaRPr>
          </a:p>
          <a:p>
            <a:endParaRPr lang="en-US" sz="1800" dirty="0">
              <a:solidFill>
                <a:srgbClr val="FFFFFF"/>
              </a:solidFill>
            </a:endParaRPr>
          </a:p>
        </p:txBody>
      </p:sp>
    </p:spTree>
    <p:extLst>
      <p:ext uri="{BB962C8B-B14F-4D97-AF65-F5344CB8AC3E}">
        <p14:creationId xmlns:p14="http://schemas.microsoft.com/office/powerpoint/2010/main" val="7073560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1"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2" dur="500"/>
                                        <p:tgtEl>
                                          <p:spTgt spid="3">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3">
                                            <p:txEl>
                                              <p:pRg st="9" end="9"/>
                                            </p:txEl>
                                          </p:spTgt>
                                        </p:tgtEl>
                                        <p:attrNameLst>
                                          <p:attrName>style.visibility</p:attrName>
                                        </p:attrNameLst>
                                      </p:cBhvr>
                                      <p:to>
                                        <p:strVal val="visible"/>
                                      </p:to>
                                    </p:set>
                                    <p:anim calcmode="lin" valueType="num">
                                      <p:cBhvr>
                                        <p:cTn id="77"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79" dur="500"/>
                                        <p:tgtEl>
                                          <p:spTgt spid="3">
                                            <p:txEl>
                                              <p:pRg st="9" end="9"/>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 calcmode="lin" valueType="num">
                                      <p:cBhvr>
                                        <p:cTn id="84"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5"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86" dur="500"/>
                                        <p:tgtEl>
                                          <p:spTgt spid="3">
                                            <p:txEl>
                                              <p:pRg st="10" end="1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3">
                                            <p:txEl>
                                              <p:pRg st="11" end="11"/>
                                            </p:txEl>
                                          </p:spTgt>
                                        </p:tgtEl>
                                        <p:attrNameLst>
                                          <p:attrName>style.visibility</p:attrName>
                                        </p:attrNameLst>
                                      </p:cBhvr>
                                      <p:to>
                                        <p:strVal val="visible"/>
                                      </p:to>
                                    </p:set>
                                    <p:anim calcmode="lin" valueType="num">
                                      <p:cBhvr>
                                        <p:cTn id="91"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92"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93" dur="500"/>
                                        <p:tgtEl>
                                          <p:spTgt spid="3">
                                            <p:txEl>
                                              <p:pRg st="11" end="11"/>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3">
                                            <p:txEl>
                                              <p:pRg st="12" end="12"/>
                                            </p:txEl>
                                          </p:spTgt>
                                        </p:tgtEl>
                                        <p:attrNameLst>
                                          <p:attrName>style.visibility</p:attrName>
                                        </p:attrNameLst>
                                      </p:cBhvr>
                                      <p:to>
                                        <p:strVal val="visible"/>
                                      </p:to>
                                    </p:set>
                                    <p:anim calcmode="lin" valueType="num">
                                      <p:cBhvr>
                                        <p:cTn id="98"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99"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10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3F2A-7701-FE7A-43EF-3701D9A86C68}"/>
              </a:ext>
            </a:extLst>
          </p:cNvPr>
          <p:cNvSpPr>
            <a:spLocks noGrp="1"/>
          </p:cNvSpPr>
          <p:nvPr>
            <p:ph type="title"/>
          </p:nvPr>
        </p:nvSpPr>
        <p:spPr>
          <a:xfrm>
            <a:off x="0" y="428857"/>
            <a:ext cx="12192000" cy="1325563"/>
          </a:xfrm>
        </p:spPr>
        <p:txBody>
          <a:bodyPr>
            <a:normAutofit fontScale="90000"/>
          </a:bodyPr>
          <a:lstStyle/>
          <a:p>
            <a:pPr algn="ctr"/>
            <a:r>
              <a:rPr lang="en-US" sz="9600">
                <a:solidFill>
                  <a:sysClr val="windowText" lastClr="000000"/>
                </a:solidFill>
                <a:latin typeface="Newspaper" pitchFamily="2" charset="0"/>
              </a:rPr>
              <a:t>Types of Diabetes</a:t>
            </a:r>
          </a:p>
        </p:txBody>
      </p:sp>
      <p:sp>
        <p:nvSpPr>
          <p:cNvPr id="3" name="Content Placeholder 2">
            <a:extLst>
              <a:ext uri="{FF2B5EF4-FFF2-40B4-BE49-F238E27FC236}">
                <a16:creationId xmlns:a16="http://schemas.microsoft.com/office/drawing/2014/main" id="{28028F71-28C0-A1F9-4FB8-A0AB41A28E33}"/>
              </a:ext>
            </a:extLst>
          </p:cNvPr>
          <p:cNvSpPr>
            <a:spLocks noGrp="1"/>
          </p:cNvSpPr>
          <p:nvPr>
            <p:ph idx="1"/>
          </p:nvPr>
        </p:nvSpPr>
        <p:spPr>
          <a:xfrm>
            <a:off x="2897826" y="1754420"/>
            <a:ext cx="6913619" cy="5222759"/>
          </a:xfrm>
        </p:spPr>
        <p:txBody>
          <a:bodyPr/>
          <a:lstStyle/>
          <a:p>
            <a:pPr marL="0" indent="0" algn="ctr">
              <a:buNone/>
            </a:pPr>
            <a:r>
              <a:rPr lang="en-US" sz="3600" b="1">
                <a:ln>
                  <a:solidFill>
                    <a:sysClr val="windowText" lastClr="000000"/>
                  </a:solidFill>
                </a:ln>
                <a:solidFill>
                  <a:sysClr val="windowText" lastClr="000000"/>
                </a:solidFill>
                <a:latin typeface="Apple Butter" panose="02000503000000020003" pitchFamily="2" charset="0"/>
              </a:rPr>
              <a:t>There are 5 main types </a:t>
            </a:r>
          </a:p>
          <a:p>
            <a:pPr marL="0" indent="0" algn="ctr">
              <a:buNone/>
            </a:pPr>
            <a:endParaRPr lang="en-US" sz="3600" b="1">
              <a:ln>
                <a:solidFill>
                  <a:sysClr val="windowText" lastClr="000000"/>
                </a:solidFill>
              </a:ln>
              <a:solidFill>
                <a:sysClr val="windowText" lastClr="000000"/>
              </a:solidFill>
              <a:latin typeface="Apple Butter" panose="02000503000000020003" pitchFamily="2" charset="0"/>
            </a:endParaRPr>
          </a:p>
          <a:p>
            <a:pPr marL="514350" indent="-514350">
              <a:buAutoNum type="arabicPeriod"/>
            </a:pPr>
            <a:r>
              <a:rPr lang="en-US" sz="3600">
                <a:ln>
                  <a:solidFill>
                    <a:sysClr val="windowText" lastClr="000000"/>
                  </a:solidFill>
                </a:ln>
                <a:solidFill>
                  <a:sysClr val="windowText" lastClr="000000"/>
                </a:solidFill>
                <a:latin typeface="Bookman Old Style" panose="02050604050505020204" pitchFamily="18" charset="0"/>
              </a:rPr>
              <a:t>Pre- Diabetes</a:t>
            </a:r>
          </a:p>
          <a:p>
            <a:pPr marL="514350" indent="-514350">
              <a:buAutoNum type="arabicPeriod"/>
            </a:pPr>
            <a:r>
              <a:rPr lang="en-US" sz="3600">
                <a:ln>
                  <a:solidFill>
                    <a:sysClr val="windowText" lastClr="000000"/>
                  </a:solidFill>
                </a:ln>
                <a:solidFill>
                  <a:sysClr val="windowText" lastClr="000000"/>
                </a:solidFill>
                <a:latin typeface="Bookman Old Style" panose="02050604050505020204" pitchFamily="18" charset="0"/>
              </a:rPr>
              <a:t>Gestational </a:t>
            </a:r>
          </a:p>
          <a:p>
            <a:pPr marL="514350" indent="-514350">
              <a:buAutoNum type="arabicPeriod"/>
            </a:pPr>
            <a:r>
              <a:rPr lang="en-US" sz="3600">
                <a:ln>
                  <a:solidFill>
                    <a:sysClr val="windowText" lastClr="000000"/>
                  </a:solidFill>
                </a:ln>
                <a:solidFill>
                  <a:sysClr val="windowText" lastClr="000000"/>
                </a:solidFill>
                <a:latin typeface="Bookman Old Style" panose="02050604050505020204" pitchFamily="18" charset="0"/>
              </a:rPr>
              <a:t>Type 1</a:t>
            </a:r>
          </a:p>
          <a:p>
            <a:pPr marL="514350" indent="-514350">
              <a:buAutoNum type="arabicPeriod"/>
            </a:pPr>
            <a:r>
              <a:rPr lang="en-US" sz="3600">
                <a:ln>
                  <a:solidFill>
                    <a:sysClr val="windowText" lastClr="000000"/>
                  </a:solidFill>
                </a:ln>
                <a:solidFill>
                  <a:sysClr val="windowText" lastClr="000000"/>
                </a:solidFill>
                <a:latin typeface="Bookman Old Style" panose="02050604050505020204" pitchFamily="18" charset="0"/>
              </a:rPr>
              <a:t>Type 1.5</a:t>
            </a:r>
          </a:p>
          <a:p>
            <a:pPr marL="514350" indent="-514350">
              <a:buAutoNum type="arabicPeriod"/>
            </a:pPr>
            <a:r>
              <a:rPr lang="en-US" sz="3600">
                <a:ln>
                  <a:solidFill>
                    <a:sysClr val="windowText" lastClr="000000"/>
                  </a:solidFill>
                </a:ln>
                <a:solidFill>
                  <a:sysClr val="windowText" lastClr="000000"/>
                </a:solidFill>
                <a:latin typeface="Bookman Old Style" panose="02050604050505020204" pitchFamily="18" charset="0"/>
              </a:rPr>
              <a:t>Type 2</a:t>
            </a:r>
          </a:p>
          <a:p>
            <a:pPr marL="0" indent="0" algn="r">
              <a:buNone/>
            </a:pPr>
            <a:endParaRPr lang="en-US"/>
          </a:p>
        </p:txBody>
      </p:sp>
    </p:spTree>
    <p:extLst>
      <p:ext uri="{BB962C8B-B14F-4D97-AF65-F5344CB8AC3E}">
        <p14:creationId xmlns:p14="http://schemas.microsoft.com/office/powerpoint/2010/main" val="8742275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TotalTime>
  <Words>1826</Words>
  <Application>Microsoft Office PowerPoint</Application>
  <PresentationFormat>Widescreen</PresentationFormat>
  <Paragraphs>226</Paragraphs>
  <Slides>29</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Apple Butter</vt:lpstr>
      <vt:lpstr>Aptos</vt:lpstr>
      <vt:lpstr>Aptos Display</vt:lpstr>
      <vt:lpstr>Arial</vt:lpstr>
      <vt:lpstr>Baskara Demo</vt:lpstr>
      <vt:lpstr>Bookman Old Style</vt:lpstr>
      <vt:lpstr>Calibri</vt:lpstr>
      <vt:lpstr>Newspaper</vt:lpstr>
      <vt:lpstr>Times New Roman</vt:lpstr>
      <vt:lpstr>Office Theme</vt:lpstr>
      <vt:lpstr>PowerPoint Presentation</vt:lpstr>
      <vt:lpstr>What Is Diabetes</vt:lpstr>
      <vt:lpstr>World Statistics</vt:lpstr>
      <vt:lpstr>Diabetes   Worldwide</vt:lpstr>
      <vt:lpstr>The Role of Insulin</vt:lpstr>
      <vt:lpstr>The Role of Glucose</vt:lpstr>
      <vt:lpstr>PowerPoint Presentation</vt:lpstr>
      <vt:lpstr>Symptoms of Diabetes</vt:lpstr>
      <vt:lpstr>Types of Diabetes</vt:lpstr>
      <vt:lpstr>Pre - Diabetes</vt:lpstr>
      <vt:lpstr>Gestational Diabetes</vt:lpstr>
      <vt:lpstr>Type 1</vt:lpstr>
      <vt:lpstr>Type 1.5</vt:lpstr>
      <vt:lpstr>Type 2</vt:lpstr>
      <vt:lpstr>Complications</vt:lpstr>
      <vt:lpstr>Warning   Signs</vt:lpstr>
      <vt:lpstr>Testing for Diabetes</vt:lpstr>
      <vt:lpstr>PowerPoint Presentation</vt:lpstr>
      <vt:lpstr>Who’s at Risk</vt:lpstr>
      <vt:lpstr>Reducing your RISK</vt:lpstr>
      <vt:lpstr>PowerPoint Presentation</vt:lpstr>
      <vt:lpstr>Resources</vt:lpstr>
      <vt:lpstr>PowerPoint Presentation</vt:lpstr>
      <vt:lpstr>What As Lions Can We do</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Adam Fleeger</dc:creator>
  <cp:lastModifiedBy>Adam Fleeger</cp:lastModifiedBy>
  <cp:revision>2</cp:revision>
  <cp:lastPrinted>2025-11-02T23:00:30Z</cp:lastPrinted>
  <dcterms:created xsi:type="dcterms:W3CDTF">2024-08-20T17:57:21Z</dcterms:created>
  <dcterms:modified xsi:type="dcterms:W3CDTF">2026-04-28T17:01:36Z</dcterms:modified>
</cp:coreProperties>
</file>